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5" r:id="rId10"/>
    <p:sldId id="276" r:id="rId11"/>
    <p:sldId id="277" r:id="rId12"/>
    <p:sldId id="385" r:id="rId13"/>
    <p:sldId id="386" r:id="rId14"/>
    <p:sldId id="387" r:id="rId15"/>
    <p:sldId id="388" r:id="rId16"/>
    <p:sldId id="389" r:id="rId17"/>
    <p:sldId id="390" r:id="rId18"/>
    <p:sldId id="391" r:id="rId19"/>
    <p:sldId id="392" r:id="rId20"/>
    <p:sldId id="393" r:id="rId21"/>
    <p:sldId id="394" r:id="rId22"/>
    <p:sldId id="395" r:id="rId23"/>
    <p:sldId id="396" r:id="rId24"/>
    <p:sldId id="397" r:id="rId25"/>
    <p:sldId id="398" r:id="rId26"/>
    <p:sldId id="399" r:id="rId27"/>
    <p:sldId id="400" r:id="rId28"/>
    <p:sldId id="401" r:id="rId29"/>
    <p:sldId id="402" r:id="rId30"/>
    <p:sldId id="404" r:id="rId31"/>
    <p:sldId id="405" r:id="rId32"/>
    <p:sldId id="406" r:id="rId33"/>
    <p:sldId id="378" r:id="rId34"/>
    <p:sldId id="373" r:id="rId35"/>
    <p:sldId id="415" r:id="rId36"/>
    <p:sldId id="374" r:id="rId37"/>
    <p:sldId id="375" r:id="rId38"/>
    <p:sldId id="376" r:id="rId39"/>
    <p:sldId id="377" r:id="rId40"/>
    <p:sldId id="41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42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1AA9CD-98D8-479F-9F37-E2C4732A0245}" type="datetimeFigureOut">
              <a:rPr lang="en-US" smtClean="0"/>
              <a:pPr/>
              <a:t>5/4/2011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696EB2-9934-4FAA-AED5-C7879ABF089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96EB2-9934-4FAA-AED5-C7879ABF089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066AD-D6F5-45AF-BE09-3B2BCDFD254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066AD-D6F5-45AF-BE09-3B2BCDFD254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3A6F2C-D0AA-40FC-B332-CB0428907FE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3A6F2C-D0AA-40FC-B332-CB0428907FE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3A6F2C-D0AA-40FC-B332-CB0428907FE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3A6F2C-D0AA-40FC-B332-CB0428907FE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3A6F2C-D0AA-40FC-B332-CB0428907FE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3A6F2C-D0AA-40FC-B332-CB0428907FE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3A6F2C-D0AA-40FC-B332-CB0428907FE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3A6F2C-D0AA-40FC-B332-CB0428907FE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96EB2-9934-4FAA-AED5-C7879ABF0895}"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3B799D-08FD-4547-B9AC-E793D88422CD}" type="slidenum">
              <a:rPr lang="en-US"/>
              <a:pPr/>
              <a:t>20</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50ED07-C566-4EDC-A7FD-CEDF73EECA60}" type="slidenum">
              <a:rPr lang="en-US"/>
              <a:pPr/>
              <a:t>21</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3A6F2C-D0AA-40FC-B332-CB0428907FE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3A6F2C-D0AA-40FC-B332-CB0428907FE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3A6F2C-D0AA-40FC-B332-CB0428907FE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3A6F2C-D0AA-40FC-B332-CB0428907FE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3A6F2C-D0AA-40FC-B332-CB0428907FE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3A6F2C-D0AA-40FC-B332-CB0428907FE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3A6F2C-D0AA-40FC-B332-CB0428907FE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3A6F2C-D0AA-40FC-B332-CB0428907FE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96EB2-9934-4FAA-AED5-C7879ABF0895}"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3A6F2C-D0AA-40FC-B332-CB0428907FE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3A6F2C-D0AA-40FC-B332-CB0428907FE1}"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3A6F2C-D0AA-40FC-B332-CB0428907FE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96EB2-9934-4FAA-AED5-C7879ABF0895}" type="slidenum">
              <a:rPr lang="en-US" smtClean="0"/>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96EB2-9934-4FAA-AED5-C7879ABF0895}" type="slidenum">
              <a:rPr lang="en-US" smtClean="0"/>
              <a:pPr/>
              <a:t>36</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96EB2-9934-4FAA-AED5-C7879ABF0895}" type="slidenum">
              <a:rPr lang="en-US" smtClean="0"/>
              <a:pPr/>
              <a:t>37</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96EB2-9934-4FAA-AED5-C7879ABF0895}" type="slidenum">
              <a:rPr lang="en-US" smtClean="0"/>
              <a:pPr/>
              <a:t>38</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96EB2-9934-4FAA-AED5-C7879ABF0895}" type="slidenum">
              <a:rPr lang="en-US" smtClean="0"/>
              <a:pPr/>
              <a:t>39</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3A6F2C-D0AA-40FC-B332-CB0428907FE1}" type="slidenum">
              <a:rPr lang="en-US" smtClean="0"/>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96EB2-9934-4FAA-AED5-C7879ABF089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96EB2-9934-4FAA-AED5-C7879ABF089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96EB2-9934-4FAA-AED5-C7879ABF089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96EB2-9934-4FAA-AED5-C7879ABF089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96EB2-9934-4FAA-AED5-C7879ABF089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96EB2-9934-4FAA-AED5-C7879ABF089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1894AE-091F-48BB-9B26-763D31412357}" type="datetimeFigureOut">
              <a:rPr lang="en-US" smtClean="0"/>
              <a:pPr/>
              <a:t>5/4/2011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9900CF-2ACC-4FD0-9B9D-4C7D7E5947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1894AE-091F-48BB-9B26-763D31412357}" type="datetimeFigureOut">
              <a:rPr lang="en-US" smtClean="0"/>
              <a:pPr/>
              <a:t>5/4/2011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9900CF-2ACC-4FD0-9B9D-4C7D7E5947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1894AE-091F-48BB-9B26-763D31412357}" type="datetimeFigureOut">
              <a:rPr lang="en-US" smtClean="0"/>
              <a:pPr/>
              <a:t>5/4/2011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9900CF-2ACC-4FD0-9B9D-4C7D7E5947B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3638"/>
            <a:ext cx="21336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3638"/>
            <a:ext cx="2133600" cy="457200"/>
          </a:xfrm>
        </p:spPr>
        <p:txBody>
          <a:bodyPr/>
          <a:lstStyle>
            <a:lvl1pPr>
              <a:defRPr/>
            </a:lvl1pPr>
          </a:lstStyle>
          <a:p>
            <a:fld id="{CCD2C25F-A01C-4D1C-882D-E1CE593DFF5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C3BCB0CF-C1F5-41FE-858F-4058686DF1B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1894AE-091F-48BB-9B26-763D31412357}" type="datetimeFigureOut">
              <a:rPr lang="en-US" smtClean="0"/>
              <a:pPr/>
              <a:t>5/4/2011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9900CF-2ACC-4FD0-9B9D-4C7D7E5947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1894AE-091F-48BB-9B26-763D31412357}" type="datetimeFigureOut">
              <a:rPr lang="en-US" smtClean="0"/>
              <a:pPr/>
              <a:t>5/4/2011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9900CF-2ACC-4FD0-9B9D-4C7D7E5947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1894AE-091F-48BB-9B26-763D31412357}" type="datetimeFigureOut">
              <a:rPr lang="en-US" smtClean="0"/>
              <a:pPr/>
              <a:t>5/4/2011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9900CF-2ACC-4FD0-9B9D-4C7D7E5947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1894AE-091F-48BB-9B26-763D31412357}" type="datetimeFigureOut">
              <a:rPr lang="en-US" smtClean="0"/>
              <a:pPr/>
              <a:t>5/4/2011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9900CF-2ACC-4FD0-9B9D-4C7D7E5947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1894AE-091F-48BB-9B26-763D31412357}" type="datetimeFigureOut">
              <a:rPr lang="en-US" smtClean="0"/>
              <a:pPr/>
              <a:t>5/4/2011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9900CF-2ACC-4FD0-9B9D-4C7D7E5947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894AE-091F-48BB-9B26-763D31412357}" type="datetimeFigureOut">
              <a:rPr lang="en-US" smtClean="0"/>
              <a:pPr/>
              <a:t>5/4/2011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9900CF-2ACC-4FD0-9B9D-4C7D7E5947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1894AE-091F-48BB-9B26-763D31412357}" type="datetimeFigureOut">
              <a:rPr lang="en-US" smtClean="0"/>
              <a:pPr/>
              <a:t>5/4/2011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9900CF-2ACC-4FD0-9B9D-4C7D7E5947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1894AE-091F-48BB-9B26-763D31412357}" type="datetimeFigureOut">
              <a:rPr lang="en-US" smtClean="0"/>
              <a:pPr/>
              <a:t>5/4/2011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9900CF-2ACC-4FD0-9B9D-4C7D7E5947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1894AE-091F-48BB-9B26-763D31412357}" type="datetimeFigureOut">
              <a:rPr lang="en-US" smtClean="0"/>
              <a:pPr/>
              <a:t>5/4/2011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9900CF-2ACC-4FD0-9B9D-4C7D7E5947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ap.edu/openbook.php?record_id=4962&amp;page=159"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nap.edu/openbook.php?record_id=4962&amp;page=160"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nap.edu/openbook.php?record_id=4962&amp;page=16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ap.edu/openbook.php?record_id=4962&amp;page=16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nap.edu/openbook.php?record_id=4962&amp;page=167"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nap.edu/openbook.php?record_id=4962&amp;page=189"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Future Directions for </a:t>
            </a:r>
            <a:br>
              <a:rPr lang="en-US" dirty="0" smtClean="0"/>
            </a:br>
            <a:r>
              <a:rPr lang="en-US" dirty="0" smtClean="0"/>
              <a:t>Formal Science Education</a:t>
            </a:r>
            <a:endParaRPr lang="en-US" dirty="0"/>
          </a:p>
        </p:txBody>
      </p:sp>
      <p:sp>
        <p:nvSpPr>
          <p:cNvPr id="3" name="Subtitle 2"/>
          <p:cNvSpPr>
            <a:spLocks noGrp="1"/>
          </p:cNvSpPr>
          <p:nvPr>
            <p:ph type="subTitle" idx="1"/>
          </p:nvPr>
        </p:nvSpPr>
        <p:spPr/>
        <p:txBody>
          <a:bodyPr/>
          <a:lstStyle/>
          <a:p>
            <a:r>
              <a:rPr lang="en-US" dirty="0" smtClean="0">
                <a:solidFill>
                  <a:schemeClr val="tx1"/>
                </a:solidFill>
              </a:rPr>
              <a:t>National COSEE Network Meeting</a:t>
            </a:r>
          </a:p>
          <a:p>
            <a:r>
              <a:rPr lang="en-US" dirty="0" smtClean="0">
                <a:solidFill>
                  <a:schemeClr val="tx1"/>
                </a:solidFill>
              </a:rPr>
              <a:t>Arthur </a:t>
            </a:r>
            <a:r>
              <a:rPr lang="en-US" dirty="0" err="1" smtClean="0">
                <a:solidFill>
                  <a:schemeClr val="tx1"/>
                </a:solidFill>
              </a:rPr>
              <a:t>Eisenkraft</a:t>
            </a:r>
            <a:r>
              <a:rPr lang="en-US" dirty="0" smtClean="0">
                <a:solidFill>
                  <a:schemeClr val="tx1"/>
                </a:solidFill>
              </a:rPr>
              <a:t>, UMass Boston</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en-US" dirty="0" smtClean="0"/>
              <a:t>From Frameworks to Classroom</a:t>
            </a:r>
            <a:r>
              <a:rPr lang="en-US" dirty="0"/>
              <a:t>	</a:t>
            </a:r>
          </a:p>
        </p:txBody>
      </p:sp>
      <p:sp>
        <p:nvSpPr>
          <p:cNvPr id="10243" name="Rectangle 3"/>
          <p:cNvSpPr>
            <a:spLocks noGrp="1" noChangeArrowheads="1"/>
          </p:cNvSpPr>
          <p:nvPr>
            <p:ph type="body" idx="1"/>
          </p:nvPr>
        </p:nvSpPr>
        <p:spPr/>
        <p:txBody>
          <a:bodyPr/>
          <a:lstStyle/>
          <a:p>
            <a:r>
              <a:rPr lang="en-US" dirty="0" smtClean="0"/>
              <a:t>Which content is worth teaching?</a:t>
            </a:r>
          </a:p>
          <a:p>
            <a:r>
              <a:rPr lang="en-US" dirty="0" smtClean="0"/>
              <a:t>At what grain size?</a:t>
            </a:r>
          </a:p>
          <a:p>
            <a:r>
              <a:rPr lang="en-US" dirty="0" smtClean="0"/>
              <a:t>Filters </a:t>
            </a:r>
            <a:r>
              <a:rPr lang="en-US" dirty="0"/>
              <a:t>that everybody can use</a:t>
            </a:r>
          </a:p>
          <a:p>
            <a:pPr lvl="1"/>
            <a:r>
              <a:rPr lang="en-US" dirty="0"/>
              <a:t>Cost/benefit</a:t>
            </a:r>
          </a:p>
          <a:p>
            <a:pPr lvl="2"/>
            <a:r>
              <a:rPr lang="en-US" dirty="0"/>
              <a:t>Cost = time to learn the concept</a:t>
            </a:r>
          </a:p>
          <a:p>
            <a:pPr lvl="2"/>
            <a:r>
              <a:rPr lang="en-US" dirty="0"/>
              <a:t>Benefit = value and multiplicity of references to this topic</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38" name="Group 50"/>
          <p:cNvGraphicFramePr>
            <a:graphicFrameLocks noGrp="1"/>
          </p:cNvGraphicFramePr>
          <p:nvPr>
            <p:ph/>
          </p:nvPr>
        </p:nvGraphicFramePr>
        <p:xfrm>
          <a:off x="457200" y="274638"/>
          <a:ext cx="8229600" cy="6138673"/>
        </p:xfrm>
        <a:graphic>
          <a:graphicData uri="http://schemas.openxmlformats.org/drawingml/2006/table">
            <a:tbl>
              <a:tblPr/>
              <a:tblGrid>
                <a:gridCol w="2057400"/>
                <a:gridCol w="2057400"/>
                <a:gridCol w="2057400"/>
                <a:gridCol w="2057400"/>
              </a:tblGrid>
              <a:tr h="9747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3200" b="0" i="0" u="none" strike="noStrike" cap="none" normalizeH="0" baseline="0" smtClean="0">
                          <a:ln>
                            <a:noFill/>
                          </a:ln>
                          <a:solidFill>
                            <a:schemeClr val="tx1"/>
                          </a:solidFill>
                          <a:effectLst>
                            <a:outerShdw blurRad="38100" dist="38100" dir="2700000" algn="tl">
                              <a:srgbClr val="000000"/>
                            </a:outerShdw>
                          </a:effectLst>
                          <a:latin typeface="Arial" charset="0"/>
                        </a:rPr>
                        <a:t>BENEFIT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2"/>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6313">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High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1" u="none" strike="noStrike" cap="none" normalizeH="0" baseline="0" smtClean="0">
                          <a:ln>
                            <a:noFill/>
                          </a:ln>
                          <a:solidFill>
                            <a:schemeClr val="tx2"/>
                          </a:solidFill>
                          <a:effectLst>
                            <a:outerShdw blurRad="38100" dist="38100" dir="2700000" algn="tl">
                              <a:srgbClr val="000000"/>
                            </a:outerShdw>
                          </a:effectLst>
                          <a:latin typeface="Arial" charset="0"/>
                        </a:rPr>
                        <a:t>Reflection of light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1" u="none" strike="noStrike" cap="none" normalizeH="0" baseline="0" smtClean="0">
                        <a:ln>
                          <a:noFill/>
                        </a:ln>
                        <a:solidFill>
                          <a:schemeClr val="tx2"/>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1" u="none" strike="noStrike" cap="none" normalizeH="0" baseline="0" smtClean="0">
                          <a:ln>
                            <a:noFill/>
                          </a:ln>
                          <a:solidFill>
                            <a:schemeClr val="tx2"/>
                          </a:solidFill>
                          <a:effectLst>
                            <a:outerShdw blurRad="38100" dist="38100" dir="2700000" algn="tl">
                              <a:srgbClr val="000000"/>
                            </a:outerShdw>
                          </a:effectLst>
                          <a:latin typeface="Arial" charset="0"/>
                        </a:rPr>
                        <a:t>Conservation of energy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4725">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Medium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1" u="none" strike="noStrike" cap="none" normalizeH="0" baseline="0" smtClean="0">
                        <a:ln>
                          <a:noFill/>
                        </a:ln>
                        <a:solidFill>
                          <a:schemeClr val="tx2"/>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1" u="none" strike="noStrike" cap="none" normalizeH="0" baseline="0" smtClean="0">
                        <a:ln>
                          <a:noFill/>
                        </a:ln>
                        <a:solidFill>
                          <a:schemeClr val="tx2"/>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1" u="none" strike="noStrike" cap="none" normalizeH="0" baseline="0" smtClean="0">
                        <a:ln>
                          <a:noFill/>
                        </a:ln>
                        <a:solidFill>
                          <a:schemeClr val="tx2"/>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4725">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Low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1" u="none" strike="noStrike" cap="none" normalizeH="0" baseline="0" smtClean="0">
                          <a:ln>
                            <a:noFill/>
                          </a:ln>
                          <a:solidFill>
                            <a:schemeClr val="tx2"/>
                          </a:solidFill>
                          <a:effectLst>
                            <a:outerShdw blurRad="38100" dist="38100" dir="2700000" algn="tl">
                              <a:srgbClr val="000000"/>
                            </a:outerShdw>
                          </a:effectLst>
                          <a:latin typeface="Arial" charset="0"/>
                        </a:rPr>
                        <a:t>Specific heat of Al =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1" u="none" strike="noStrike" cap="none" normalizeH="0" baseline="0" smtClean="0">
                          <a:ln>
                            <a:noFill/>
                          </a:ln>
                          <a:solidFill>
                            <a:schemeClr val="tx2"/>
                          </a:solidFill>
                          <a:effectLst>
                            <a:outerShdw blurRad="38100" dist="38100" dir="2700000" algn="tl">
                              <a:srgbClr val="000000"/>
                            </a:outerShdw>
                          </a:effectLst>
                          <a:latin typeface="Arial" charset="0"/>
                        </a:rPr>
                        <a:t>0.9 J/g </a:t>
                      </a:r>
                      <a:r>
                        <a:rPr kumimoji="0" lang="en-US" sz="2400" b="0" i="1" u="none" strike="noStrike" cap="none" normalizeH="0" baseline="0" smtClean="0">
                          <a:ln>
                            <a:noFill/>
                          </a:ln>
                          <a:solidFill>
                            <a:schemeClr val="tx2"/>
                          </a:solidFill>
                          <a:effectLst>
                            <a:outerShdw blurRad="38100" dist="38100" dir="2700000" algn="tl">
                              <a:srgbClr val="000000"/>
                            </a:outerShdw>
                          </a:effectLst>
                          <a:latin typeface="Arial" charset="0"/>
                          <a:cs typeface="Arial" charset="0"/>
                        </a:rPr>
                        <a:t>º</a:t>
                      </a:r>
                      <a:r>
                        <a:rPr kumimoji="0" lang="en-US" sz="2400" b="0" i="1" u="none" strike="noStrike" cap="none" normalizeH="0" baseline="0" smtClean="0">
                          <a:ln>
                            <a:noFill/>
                          </a:ln>
                          <a:solidFill>
                            <a:schemeClr val="tx2"/>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1" u="none" strike="noStrike" cap="none" normalizeH="0" baseline="0" smtClean="0">
                        <a:ln>
                          <a:noFill/>
                        </a:ln>
                        <a:solidFill>
                          <a:schemeClr val="tx2"/>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1" u="none" strike="noStrike" cap="none" normalizeH="0" baseline="0" smtClean="0">
                          <a:ln>
                            <a:noFill/>
                          </a:ln>
                          <a:solidFill>
                            <a:schemeClr val="tx2"/>
                          </a:solidFill>
                          <a:effectLst>
                            <a:outerShdw blurRad="38100" dist="38100" dir="2700000" algn="tl">
                              <a:srgbClr val="000000"/>
                            </a:outerShdw>
                          </a:effectLst>
                          <a:latin typeface="Arial" charset="0"/>
                        </a:rPr>
                        <a:t>Planck’s blackbody radiation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63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47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3200" b="0" i="0" u="none" strike="noStrike" cap="none" normalizeH="0" baseline="0" smtClean="0">
                          <a:ln>
                            <a:noFill/>
                          </a:ln>
                          <a:solidFill>
                            <a:schemeClr val="tx1"/>
                          </a:solidFill>
                          <a:effectLst>
                            <a:outerShdw blurRad="38100" dist="38100" dir="2700000" algn="tl">
                              <a:srgbClr val="000000"/>
                            </a:outerShdw>
                          </a:effectLst>
                          <a:latin typeface="Arial" charset="0"/>
                        </a:rPr>
                        <a:t>COST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Medium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Quality teaching</a:t>
            </a:r>
          </a:p>
        </p:txBody>
      </p:sp>
      <p:sp>
        <p:nvSpPr>
          <p:cNvPr id="100355" name="Rectangle 3"/>
          <p:cNvSpPr>
            <a:spLocks noGrp="1" noChangeArrowheads="1"/>
          </p:cNvSpPr>
          <p:nvPr>
            <p:ph type="body" idx="1"/>
          </p:nvPr>
        </p:nvSpPr>
        <p:spPr/>
        <p:txBody>
          <a:bodyPr/>
          <a:lstStyle/>
          <a:p>
            <a:pPr>
              <a:lnSpc>
                <a:spcPct val="90000"/>
              </a:lnSpc>
            </a:pPr>
            <a:r>
              <a:rPr lang="en-US"/>
              <a:t>Can we get teachers to reflect on their own teaching – metacognition?</a:t>
            </a:r>
          </a:p>
          <a:p>
            <a:pPr>
              <a:lnSpc>
                <a:spcPct val="90000"/>
              </a:lnSpc>
            </a:pPr>
            <a:r>
              <a:rPr lang="en-US"/>
              <a:t>Can we get teachers to listen intently to what students are saying?</a:t>
            </a:r>
          </a:p>
          <a:p>
            <a:pPr>
              <a:lnSpc>
                <a:spcPct val="90000"/>
              </a:lnSpc>
            </a:pPr>
            <a:endParaRPr lang="en-US"/>
          </a:p>
          <a:p>
            <a:pPr>
              <a:lnSpc>
                <a:spcPct val="90000"/>
              </a:lnSpc>
            </a:pPr>
            <a:r>
              <a:rPr lang="en-US"/>
              <a:t>Can we improve formative assessment?</a:t>
            </a:r>
          </a:p>
          <a:p>
            <a:pPr lvl="1">
              <a:lnSpc>
                <a:spcPct val="90000"/>
              </a:lnSpc>
            </a:pPr>
            <a:r>
              <a:rPr lang="en-US"/>
              <a:t>Dipsticking – hands, red/yellow/green cards, clickers</a:t>
            </a:r>
          </a:p>
          <a:p>
            <a:pPr lvl="1">
              <a:lnSpc>
                <a:spcPct val="90000"/>
              </a:lnSpc>
            </a:pPr>
            <a:r>
              <a:rPr lang="en-US"/>
              <a:t>Checking for understanding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normAutofit fontScale="90000"/>
          </a:bodyPr>
          <a:lstStyle/>
          <a:p>
            <a:r>
              <a:rPr lang="en-US" sz="4000"/>
              <a:t>Quality teaching</a:t>
            </a:r>
            <a:br>
              <a:rPr lang="en-US" sz="4000"/>
            </a:br>
            <a:r>
              <a:rPr lang="en-US" sz="3200"/>
              <a:t>Do we agree on what it looks like?</a:t>
            </a:r>
            <a:r>
              <a:rPr lang="en-US" sz="4000"/>
              <a:t>	</a:t>
            </a:r>
          </a:p>
        </p:txBody>
      </p:sp>
      <p:sp>
        <p:nvSpPr>
          <p:cNvPr id="75779" name="Rectangle 3"/>
          <p:cNvSpPr>
            <a:spLocks noGrp="1" noChangeArrowheads="1"/>
          </p:cNvSpPr>
          <p:nvPr>
            <p:ph type="body" idx="1"/>
          </p:nvPr>
        </p:nvSpPr>
        <p:spPr/>
        <p:txBody>
          <a:bodyPr/>
          <a:lstStyle/>
          <a:p>
            <a:pPr>
              <a:lnSpc>
                <a:spcPct val="90000"/>
              </a:lnSpc>
            </a:pPr>
            <a:r>
              <a:rPr lang="en-US" sz="2800"/>
              <a:t>Need for videos</a:t>
            </a:r>
          </a:p>
          <a:p>
            <a:pPr lvl="1">
              <a:lnSpc>
                <a:spcPct val="90000"/>
              </a:lnSpc>
            </a:pPr>
            <a:r>
              <a:rPr lang="en-US" sz="2400"/>
              <a:t>Examples</a:t>
            </a:r>
          </a:p>
          <a:p>
            <a:pPr lvl="1">
              <a:lnSpc>
                <a:spcPct val="90000"/>
              </a:lnSpc>
            </a:pPr>
            <a:r>
              <a:rPr lang="en-US" sz="2400"/>
              <a:t>Exemplars</a:t>
            </a:r>
          </a:p>
          <a:p>
            <a:pPr lvl="1">
              <a:lnSpc>
                <a:spcPct val="90000"/>
              </a:lnSpc>
            </a:pPr>
            <a:r>
              <a:rPr lang="en-US" sz="2400"/>
              <a:t>Varied teaching styles</a:t>
            </a:r>
          </a:p>
          <a:p>
            <a:pPr lvl="1">
              <a:lnSpc>
                <a:spcPct val="90000"/>
              </a:lnSpc>
            </a:pPr>
            <a:r>
              <a:rPr lang="en-US" sz="2400"/>
              <a:t>Varied student populations</a:t>
            </a:r>
          </a:p>
          <a:p>
            <a:pPr>
              <a:lnSpc>
                <a:spcPct val="90000"/>
              </a:lnSpc>
            </a:pPr>
            <a:r>
              <a:rPr lang="en-US" sz="2800"/>
              <a:t>That’s not my class!  If I had those students…</a:t>
            </a:r>
          </a:p>
          <a:p>
            <a:pPr lvl="1">
              <a:lnSpc>
                <a:spcPct val="90000"/>
              </a:lnSpc>
            </a:pPr>
            <a:r>
              <a:rPr lang="en-US" sz="2400"/>
              <a:t>Can they see what is there?</a:t>
            </a:r>
          </a:p>
          <a:p>
            <a:pPr>
              <a:lnSpc>
                <a:spcPct val="90000"/>
              </a:lnSpc>
            </a:pPr>
            <a:r>
              <a:rPr lang="en-US" sz="2800"/>
              <a:t>Need for rubrics for evaluation and self-evaluation.  How will I be judged?</a:t>
            </a:r>
          </a:p>
          <a:p>
            <a:pPr lvl="1">
              <a:lnSpc>
                <a:spcPct val="90000"/>
              </a:lnSpc>
            </a:pPr>
            <a:r>
              <a:rPr lang="en-US" sz="2400"/>
              <a:t>Problems with self-reported data</a:t>
            </a:r>
          </a:p>
          <a:p>
            <a:pPr lvl="1">
              <a:lnSpc>
                <a:spcPct val="90000"/>
              </a:lnSpc>
            </a:pPr>
            <a:endParaRPr lang="en-US" sz="2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rmAutofit fontScale="90000"/>
          </a:bodyPr>
          <a:lstStyle/>
          <a:p>
            <a:r>
              <a:rPr lang="en-US" sz="4000"/>
              <a:t>Quality teaching</a:t>
            </a:r>
            <a:br>
              <a:rPr lang="en-US" sz="4000"/>
            </a:br>
            <a:r>
              <a:rPr lang="en-US" sz="3200"/>
              <a:t>Do we agree on what it looks like?</a:t>
            </a:r>
          </a:p>
        </p:txBody>
      </p:sp>
      <p:sp>
        <p:nvSpPr>
          <p:cNvPr id="76803" name="Rectangle 3"/>
          <p:cNvSpPr>
            <a:spLocks noGrp="1" noChangeArrowheads="1"/>
          </p:cNvSpPr>
          <p:nvPr>
            <p:ph type="body" idx="1"/>
          </p:nvPr>
        </p:nvSpPr>
        <p:spPr/>
        <p:txBody>
          <a:bodyPr/>
          <a:lstStyle/>
          <a:p>
            <a:r>
              <a:rPr lang="en-US"/>
              <a:t>Instructional model</a:t>
            </a:r>
          </a:p>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z="4000"/>
              <a:t>7E instructional model</a:t>
            </a:r>
          </a:p>
        </p:txBody>
      </p:sp>
      <p:sp>
        <p:nvSpPr>
          <p:cNvPr id="78851" name="Rectangle 3"/>
          <p:cNvSpPr>
            <a:spLocks noGrp="1" noChangeArrowheads="1"/>
          </p:cNvSpPr>
          <p:nvPr>
            <p:ph type="body" sz="half" idx="1"/>
          </p:nvPr>
        </p:nvSpPr>
        <p:spPr>
          <a:xfrm>
            <a:off x="457200" y="1600200"/>
            <a:ext cx="2438400" cy="3352800"/>
          </a:xfrm>
        </p:spPr>
        <p:txBody>
          <a:bodyPr/>
          <a:lstStyle/>
          <a:p>
            <a:pPr>
              <a:lnSpc>
                <a:spcPct val="80000"/>
              </a:lnSpc>
            </a:pPr>
            <a:r>
              <a:rPr lang="en-US"/>
              <a:t>Engage</a:t>
            </a:r>
          </a:p>
          <a:p>
            <a:pPr>
              <a:lnSpc>
                <a:spcPct val="80000"/>
              </a:lnSpc>
            </a:pPr>
            <a:r>
              <a:rPr lang="en-US"/>
              <a:t>Elicit</a:t>
            </a:r>
          </a:p>
          <a:p>
            <a:pPr>
              <a:lnSpc>
                <a:spcPct val="80000"/>
              </a:lnSpc>
            </a:pPr>
            <a:r>
              <a:rPr lang="en-US"/>
              <a:t>Explore</a:t>
            </a:r>
          </a:p>
          <a:p>
            <a:pPr>
              <a:lnSpc>
                <a:spcPct val="80000"/>
              </a:lnSpc>
            </a:pPr>
            <a:r>
              <a:rPr lang="en-US"/>
              <a:t>Explain</a:t>
            </a:r>
          </a:p>
          <a:p>
            <a:pPr>
              <a:lnSpc>
                <a:spcPct val="80000"/>
              </a:lnSpc>
            </a:pPr>
            <a:r>
              <a:rPr lang="en-US"/>
              <a:t>Elaborate</a:t>
            </a:r>
          </a:p>
          <a:p>
            <a:pPr>
              <a:lnSpc>
                <a:spcPct val="80000"/>
              </a:lnSpc>
            </a:pPr>
            <a:r>
              <a:rPr lang="en-US"/>
              <a:t>Extend</a:t>
            </a:r>
          </a:p>
        </p:txBody>
      </p:sp>
      <p:sp>
        <p:nvSpPr>
          <p:cNvPr id="78852" name="Rectangle 4"/>
          <p:cNvSpPr>
            <a:spLocks noGrp="1" noChangeArrowheads="1"/>
          </p:cNvSpPr>
          <p:nvPr>
            <p:ph type="body" sz="half" idx="2"/>
          </p:nvPr>
        </p:nvSpPr>
        <p:spPr>
          <a:xfrm>
            <a:off x="2819400" y="1371600"/>
            <a:ext cx="5257800" cy="4525963"/>
          </a:xfrm>
        </p:spPr>
        <p:txBody>
          <a:bodyPr/>
          <a:lstStyle/>
          <a:p>
            <a:pPr>
              <a:lnSpc>
                <a:spcPct val="80000"/>
              </a:lnSpc>
            </a:pPr>
            <a:endParaRPr lang="en-US" sz="2000"/>
          </a:p>
          <a:p>
            <a:pPr>
              <a:lnSpc>
                <a:spcPct val="80000"/>
              </a:lnSpc>
            </a:pPr>
            <a:endParaRPr lang="en-US" sz="2000"/>
          </a:p>
          <a:p>
            <a:pPr>
              <a:lnSpc>
                <a:spcPct val="80000"/>
              </a:lnSpc>
              <a:buFontTx/>
              <a:buNone/>
            </a:pPr>
            <a:endParaRPr lang="en-US" sz="2000"/>
          </a:p>
          <a:p>
            <a:pPr>
              <a:lnSpc>
                <a:spcPct val="80000"/>
              </a:lnSpc>
              <a:buFontTx/>
              <a:buNone/>
            </a:pPr>
            <a:r>
              <a:rPr lang="en-US"/>
              <a:t>    Evaluate</a:t>
            </a:r>
          </a:p>
          <a:p>
            <a:pPr>
              <a:lnSpc>
                <a:spcPct val="80000"/>
              </a:lnSpc>
              <a:buFontTx/>
              <a:buNone/>
            </a:pPr>
            <a:endParaRPr lang="en-US"/>
          </a:p>
          <a:p>
            <a:pPr>
              <a:lnSpc>
                <a:spcPct val="80000"/>
              </a:lnSpc>
              <a:buFontTx/>
              <a:buNone/>
            </a:pPr>
            <a:endParaRPr lang="en-US"/>
          </a:p>
          <a:p>
            <a:pPr>
              <a:lnSpc>
                <a:spcPct val="80000"/>
              </a:lnSpc>
              <a:buFontTx/>
              <a:buNone/>
            </a:pPr>
            <a:endParaRPr lang="en-US"/>
          </a:p>
          <a:p>
            <a:pPr>
              <a:lnSpc>
                <a:spcPct val="80000"/>
              </a:lnSpc>
            </a:pPr>
            <a:endParaRPr lang="en-US" sz="2000"/>
          </a:p>
          <a:p>
            <a:pPr>
              <a:lnSpc>
                <a:spcPct val="80000"/>
              </a:lnSpc>
            </a:pPr>
            <a:endParaRPr lang="en-US" sz="2000"/>
          </a:p>
          <a:p>
            <a:pPr>
              <a:lnSpc>
                <a:spcPct val="80000"/>
              </a:lnSpc>
            </a:pPr>
            <a:endParaRPr lang="en-US" sz="2000"/>
          </a:p>
          <a:p>
            <a:pPr>
              <a:lnSpc>
                <a:spcPct val="80000"/>
              </a:lnSpc>
            </a:pPr>
            <a:r>
              <a:rPr lang="en-US" sz="2000"/>
              <a:t>Enhancing the 5E model:  </a:t>
            </a:r>
          </a:p>
          <a:p>
            <a:pPr>
              <a:lnSpc>
                <a:spcPct val="80000"/>
              </a:lnSpc>
              <a:buFontTx/>
              <a:buNone/>
            </a:pPr>
            <a:r>
              <a:rPr lang="en-US" sz="2000" i="1"/>
              <a:t>The Science Teacher (9/03)</a:t>
            </a:r>
            <a:endParaRPr lang="en-US" sz="2000"/>
          </a:p>
          <a:p>
            <a:pPr>
              <a:lnSpc>
                <a:spcPct val="80000"/>
              </a:lnSpc>
              <a:buFontTx/>
              <a:buNone/>
            </a:pPr>
            <a:r>
              <a:rPr lang="en-US" sz="2000"/>
              <a:t>Available at www.cosmic.umb.edu</a:t>
            </a:r>
          </a:p>
          <a:p>
            <a:pPr>
              <a:lnSpc>
                <a:spcPct val="80000"/>
              </a:lnSpc>
              <a:buFontTx/>
              <a:buNone/>
            </a:pPr>
            <a:endParaRPr lang="en-US"/>
          </a:p>
        </p:txBody>
      </p:sp>
      <p:sp>
        <p:nvSpPr>
          <p:cNvPr id="78853" name="AutoShape 5"/>
          <p:cNvSpPr>
            <a:spLocks/>
          </p:cNvSpPr>
          <p:nvPr/>
        </p:nvSpPr>
        <p:spPr bwMode="auto">
          <a:xfrm>
            <a:off x="2971800" y="1524000"/>
            <a:ext cx="152400" cy="2743200"/>
          </a:xfrm>
          <a:prstGeom prst="leftBrace">
            <a:avLst>
              <a:gd name="adj1" fmla="val 150000"/>
              <a:gd name="adj2" fmla="val 50000"/>
            </a:avLst>
          </a:prstGeom>
          <a:noFill/>
          <a:ln w="57150">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normAutofit fontScale="90000"/>
          </a:bodyPr>
          <a:lstStyle/>
          <a:p>
            <a:r>
              <a:rPr lang="en-US" sz="4000"/>
              <a:t>Quality teaching</a:t>
            </a:r>
            <a:br>
              <a:rPr lang="en-US" sz="4000"/>
            </a:br>
            <a:r>
              <a:rPr lang="en-US" sz="3200"/>
              <a:t>Do we agree on what it looks like?</a:t>
            </a:r>
          </a:p>
        </p:txBody>
      </p:sp>
      <p:sp>
        <p:nvSpPr>
          <p:cNvPr id="119811" name="Rectangle 3"/>
          <p:cNvSpPr>
            <a:spLocks noGrp="1" noChangeArrowheads="1"/>
          </p:cNvSpPr>
          <p:nvPr>
            <p:ph type="body" idx="1"/>
          </p:nvPr>
        </p:nvSpPr>
        <p:spPr/>
        <p:txBody>
          <a:bodyPr/>
          <a:lstStyle/>
          <a:p>
            <a:r>
              <a:rPr lang="en-US"/>
              <a:t>Instructional model</a:t>
            </a:r>
          </a:p>
          <a:p>
            <a:endParaRPr lang="en-US"/>
          </a:p>
          <a:p>
            <a:r>
              <a:rPr lang="en-US">
                <a:solidFill>
                  <a:srgbClr val="FF0000"/>
                </a:solidFill>
              </a:rPr>
              <a:t>Assessment model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4Q Assessment model	</a:t>
            </a:r>
          </a:p>
        </p:txBody>
      </p:sp>
      <p:sp>
        <p:nvSpPr>
          <p:cNvPr id="79875" name="Rectangle 3"/>
          <p:cNvSpPr>
            <a:spLocks noGrp="1" noChangeArrowheads="1"/>
          </p:cNvSpPr>
          <p:nvPr>
            <p:ph type="body" idx="1"/>
          </p:nvPr>
        </p:nvSpPr>
        <p:spPr/>
        <p:txBody>
          <a:bodyPr/>
          <a:lstStyle/>
          <a:p>
            <a:pPr>
              <a:lnSpc>
                <a:spcPct val="80000"/>
              </a:lnSpc>
            </a:pPr>
            <a:r>
              <a:rPr lang="en-US" sz="2400"/>
              <a:t>What does it mean?</a:t>
            </a:r>
          </a:p>
          <a:p>
            <a:pPr>
              <a:lnSpc>
                <a:spcPct val="80000"/>
              </a:lnSpc>
            </a:pPr>
            <a:r>
              <a:rPr lang="en-US" sz="2400"/>
              <a:t>How do we know?</a:t>
            </a:r>
          </a:p>
          <a:p>
            <a:pPr>
              <a:lnSpc>
                <a:spcPct val="80000"/>
              </a:lnSpc>
            </a:pPr>
            <a:r>
              <a:rPr lang="en-US" sz="2400"/>
              <a:t>Why do we believe?</a:t>
            </a:r>
          </a:p>
          <a:p>
            <a:pPr>
              <a:lnSpc>
                <a:spcPct val="80000"/>
              </a:lnSpc>
            </a:pPr>
            <a:r>
              <a:rPr lang="en-US" sz="2400"/>
              <a:t>Why should I care?</a:t>
            </a:r>
          </a:p>
          <a:p>
            <a:pPr>
              <a:lnSpc>
                <a:spcPct val="80000"/>
              </a:lnSpc>
            </a:pPr>
            <a:endParaRPr lang="en-US" sz="2400"/>
          </a:p>
          <a:p>
            <a:pPr>
              <a:lnSpc>
                <a:spcPct val="80000"/>
              </a:lnSpc>
            </a:pPr>
            <a:r>
              <a:rPr lang="en-US" sz="2400"/>
              <a:t>Couple this with emphasis</a:t>
            </a:r>
          </a:p>
          <a:p>
            <a:pPr lvl="1">
              <a:lnSpc>
                <a:spcPct val="80000"/>
              </a:lnSpc>
            </a:pPr>
            <a:r>
              <a:rPr lang="en-US" sz="2000"/>
              <a:t>Big ideas</a:t>
            </a:r>
          </a:p>
          <a:p>
            <a:pPr lvl="1">
              <a:lnSpc>
                <a:spcPct val="80000"/>
              </a:lnSpc>
            </a:pPr>
            <a:r>
              <a:rPr lang="en-US" sz="2000"/>
              <a:t>Organizing principles</a:t>
            </a:r>
          </a:p>
          <a:p>
            <a:pPr lvl="1">
              <a:lnSpc>
                <a:spcPct val="80000"/>
              </a:lnSpc>
            </a:pPr>
            <a:r>
              <a:rPr lang="en-US" sz="2000"/>
              <a:t>Common themes</a:t>
            </a:r>
          </a:p>
          <a:p>
            <a:pPr lvl="1">
              <a:lnSpc>
                <a:spcPct val="80000"/>
              </a:lnSpc>
            </a:pPr>
            <a:endParaRPr lang="en-US" sz="2000"/>
          </a:p>
          <a:p>
            <a:pPr>
              <a:lnSpc>
                <a:spcPct val="80000"/>
              </a:lnSpc>
            </a:pPr>
            <a:r>
              <a:rPr lang="en-US" sz="2400"/>
              <a:t>Align exams to test</a:t>
            </a:r>
          </a:p>
          <a:p>
            <a:pPr lvl="1">
              <a:lnSpc>
                <a:spcPct val="80000"/>
              </a:lnSpc>
            </a:pPr>
            <a:r>
              <a:rPr lang="en-US" sz="2000"/>
              <a:t>What is important</a:t>
            </a:r>
          </a:p>
          <a:p>
            <a:pPr lvl="1">
              <a:lnSpc>
                <a:spcPct val="80000"/>
              </a:lnSpc>
            </a:pPr>
            <a:r>
              <a:rPr lang="en-US" sz="2000"/>
              <a:t>What we value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normAutofit fontScale="90000"/>
          </a:bodyPr>
          <a:lstStyle/>
          <a:p>
            <a:r>
              <a:rPr lang="en-US" sz="4000"/>
              <a:t>Quality teaching</a:t>
            </a:r>
            <a:br>
              <a:rPr lang="en-US" sz="4000"/>
            </a:br>
            <a:r>
              <a:rPr lang="en-US" sz="3200"/>
              <a:t>Do we agree on what it looks like?</a:t>
            </a:r>
          </a:p>
        </p:txBody>
      </p:sp>
      <p:sp>
        <p:nvSpPr>
          <p:cNvPr id="120835" name="Rectangle 3"/>
          <p:cNvSpPr>
            <a:spLocks noGrp="1" noChangeArrowheads="1"/>
          </p:cNvSpPr>
          <p:nvPr>
            <p:ph type="body" idx="1"/>
          </p:nvPr>
        </p:nvSpPr>
        <p:spPr/>
        <p:txBody>
          <a:bodyPr/>
          <a:lstStyle/>
          <a:p>
            <a:r>
              <a:rPr lang="en-US"/>
              <a:t>Instructional model</a:t>
            </a:r>
          </a:p>
          <a:p>
            <a:endParaRPr lang="en-US"/>
          </a:p>
          <a:p>
            <a:r>
              <a:rPr lang="en-US"/>
              <a:t>Assessment model</a:t>
            </a:r>
          </a:p>
          <a:p>
            <a:endParaRPr lang="en-US"/>
          </a:p>
          <a:p>
            <a:r>
              <a:rPr lang="en-US">
                <a:solidFill>
                  <a:srgbClr val="FF0000"/>
                </a:solidFill>
              </a:rPr>
              <a:t>Curriculum model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Curriculum Design Model	</a:t>
            </a:r>
          </a:p>
        </p:txBody>
      </p:sp>
      <p:sp>
        <p:nvSpPr>
          <p:cNvPr id="80899" name="Rectangle 3"/>
          <p:cNvSpPr>
            <a:spLocks noGrp="1" noChangeArrowheads="1"/>
          </p:cNvSpPr>
          <p:nvPr>
            <p:ph type="body" idx="1"/>
          </p:nvPr>
        </p:nvSpPr>
        <p:spPr/>
        <p:txBody>
          <a:bodyPr/>
          <a:lstStyle/>
          <a:p>
            <a:r>
              <a:rPr lang="en-US" sz="2800"/>
              <a:t>Understanding by Design</a:t>
            </a:r>
          </a:p>
          <a:p>
            <a:pPr lvl="1"/>
            <a:r>
              <a:rPr lang="en-US" sz="2400"/>
              <a:t>What’s the big idea?</a:t>
            </a:r>
          </a:p>
          <a:p>
            <a:pPr lvl="1"/>
            <a:r>
              <a:rPr lang="en-US" sz="2400"/>
              <a:t>What evidence will I accept that you know this idea?</a:t>
            </a:r>
          </a:p>
          <a:p>
            <a:pPr lvl="2"/>
            <a:r>
              <a:rPr lang="en-US" sz="2000"/>
              <a:t>Assessment triangle</a:t>
            </a:r>
          </a:p>
          <a:p>
            <a:pPr lvl="1"/>
            <a:r>
              <a:rPr lang="en-US" sz="2400"/>
              <a:t>How do I develop curriculum to get you to this understanding</a:t>
            </a:r>
          </a:p>
          <a:p>
            <a:pPr lvl="2"/>
            <a:r>
              <a:rPr lang="en-US" sz="2000"/>
              <a:t>Misconceptions</a:t>
            </a:r>
          </a:p>
          <a:p>
            <a:pPr lvl="2"/>
            <a:r>
              <a:rPr lang="en-US" sz="2000"/>
              <a:t>Prior understandings</a:t>
            </a:r>
          </a:p>
          <a:p>
            <a:pPr lvl="2"/>
            <a:r>
              <a:rPr lang="en-US" sz="2000"/>
              <a:t>What engages students</a:t>
            </a:r>
          </a:p>
          <a:p>
            <a:pPr lvl="2"/>
            <a:r>
              <a:rPr lang="en-US" sz="2000"/>
              <a:t>Inquiry</a:t>
            </a:r>
          </a:p>
          <a:p>
            <a:pPr lvl="2"/>
            <a:r>
              <a:rPr lang="en-US" sz="2000"/>
              <a:t>Equity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Perspectives from an Outsider/Insider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 Ocean Science background</a:t>
            </a:r>
          </a:p>
          <a:p>
            <a:r>
              <a:rPr lang="en-US" dirty="0" smtClean="0"/>
              <a:t>Contributed to the following documents</a:t>
            </a:r>
          </a:p>
          <a:p>
            <a:pPr lvl="1"/>
            <a:r>
              <a:rPr lang="en-US" dirty="0" smtClean="0"/>
              <a:t>National Science Education Standards</a:t>
            </a:r>
          </a:p>
          <a:p>
            <a:pPr lvl="1"/>
            <a:r>
              <a:rPr lang="en-US" dirty="0" smtClean="0"/>
              <a:t>National Assessment of Educational Progress (NAEP) – 2009-2019</a:t>
            </a:r>
          </a:p>
          <a:p>
            <a:pPr lvl="1"/>
            <a:r>
              <a:rPr lang="en-US" dirty="0" smtClean="0"/>
              <a:t>College Board Science Standards for College Success</a:t>
            </a:r>
          </a:p>
          <a:p>
            <a:pPr lvl="1"/>
            <a:r>
              <a:rPr lang="en-US" dirty="0" smtClean="0"/>
              <a:t>National Research Council – Frameworks for the new Common Core</a:t>
            </a:r>
          </a:p>
          <a:p>
            <a:r>
              <a:rPr lang="en-US" dirty="0" smtClean="0"/>
              <a:t>Curriculum developer</a:t>
            </a:r>
          </a:p>
          <a:p>
            <a:pPr lvl="1"/>
            <a:r>
              <a:rPr lang="en-US" dirty="0" smtClean="0"/>
              <a:t>Active Physics</a:t>
            </a:r>
          </a:p>
          <a:p>
            <a:pPr lvl="1"/>
            <a:r>
              <a:rPr lang="en-US" dirty="0" smtClean="0"/>
              <a:t>Active Chemistry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4" name="Picture 2" descr="leonni1"/>
          <p:cNvPicPr>
            <a:picLocks noChangeAspect="1" noChangeArrowheads="1"/>
          </p:cNvPicPr>
          <p:nvPr/>
        </p:nvPicPr>
        <p:blipFill>
          <a:blip r:embed="rId3" cstate="print"/>
          <a:srcRect/>
          <a:stretch>
            <a:fillRect/>
          </a:stretch>
        </p:blipFill>
        <p:spPr bwMode="auto">
          <a:xfrm>
            <a:off x="228600" y="609600"/>
            <a:ext cx="8686800" cy="5851525"/>
          </a:xfrm>
          <a:prstGeom prst="rect">
            <a:avLst/>
          </a:prstGeom>
          <a:noFill/>
        </p:spPr>
      </p:pic>
      <p:sp>
        <p:nvSpPr>
          <p:cNvPr id="84995" name="Text Box 3"/>
          <p:cNvSpPr txBox="1">
            <a:spLocks noChangeArrowheads="1"/>
          </p:cNvSpPr>
          <p:nvPr/>
        </p:nvSpPr>
        <p:spPr bwMode="auto">
          <a:xfrm>
            <a:off x="822325" y="112713"/>
            <a:ext cx="5251450" cy="366712"/>
          </a:xfrm>
          <a:prstGeom prst="rect">
            <a:avLst/>
          </a:prstGeom>
          <a:noFill/>
          <a:ln w="9525">
            <a:noFill/>
            <a:miter lim="800000"/>
            <a:headEnd/>
            <a:tailEnd/>
          </a:ln>
          <a:effectLst/>
        </p:spPr>
        <p:txBody>
          <a:bodyPr wrap="none" lIns="91439" tIns="45719" rIns="91439" bIns="45719">
            <a:spAutoFit/>
          </a:bodyPr>
          <a:lstStyle/>
          <a:p>
            <a:r>
              <a:rPr lang="en-US"/>
              <a:t>How People Learn – Eliciting prior understandings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2" descr="leonni2"/>
          <p:cNvPicPr>
            <a:picLocks noChangeAspect="1" noChangeArrowheads="1"/>
          </p:cNvPicPr>
          <p:nvPr/>
        </p:nvPicPr>
        <p:blipFill>
          <a:blip r:embed="rId3" cstate="print"/>
          <a:srcRect/>
          <a:stretch>
            <a:fillRect/>
          </a:stretch>
        </p:blipFill>
        <p:spPr bwMode="auto">
          <a:xfrm>
            <a:off x="228600" y="533400"/>
            <a:ext cx="8458200" cy="57912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normAutofit fontScale="90000"/>
          </a:bodyPr>
          <a:lstStyle/>
          <a:p>
            <a:r>
              <a:rPr lang="en-US" sz="4000"/>
              <a:t>Quality teaching</a:t>
            </a:r>
            <a:br>
              <a:rPr lang="en-US" sz="4000"/>
            </a:br>
            <a:r>
              <a:rPr lang="en-US" sz="3200"/>
              <a:t>Do we agree on what it looks like?</a:t>
            </a:r>
          </a:p>
        </p:txBody>
      </p:sp>
      <p:sp>
        <p:nvSpPr>
          <p:cNvPr id="121859" name="Rectangle 3"/>
          <p:cNvSpPr>
            <a:spLocks noGrp="1" noChangeArrowheads="1"/>
          </p:cNvSpPr>
          <p:nvPr>
            <p:ph type="body" idx="1"/>
          </p:nvPr>
        </p:nvSpPr>
        <p:spPr/>
        <p:txBody>
          <a:bodyPr/>
          <a:lstStyle/>
          <a:p>
            <a:r>
              <a:rPr lang="en-US"/>
              <a:t>Instructional model</a:t>
            </a:r>
          </a:p>
          <a:p>
            <a:endParaRPr lang="en-US"/>
          </a:p>
          <a:p>
            <a:r>
              <a:rPr lang="en-US"/>
              <a:t>Assessment model</a:t>
            </a:r>
          </a:p>
          <a:p>
            <a:endParaRPr lang="en-US"/>
          </a:p>
          <a:p>
            <a:r>
              <a:rPr lang="en-US"/>
              <a:t>Curriculum model</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r>
              <a:rPr lang="en-US" sz="4000"/>
              <a:t>Professional Development for Active Physics</a:t>
            </a:r>
          </a:p>
        </p:txBody>
      </p:sp>
      <p:sp>
        <p:nvSpPr>
          <p:cNvPr id="3075" name="Rectangle 3"/>
          <p:cNvSpPr>
            <a:spLocks noGrp="1" noChangeArrowheads="1"/>
          </p:cNvSpPr>
          <p:nvPr>
            <p:ph type="body" idx="1"/>
          </p:nvPr>
        </p:nvSpPr>
        <p:spPr/>
        <p:txBody>
          <a:bodyPr/>
          <a:lstStyle/>
          <a:p>
            <a:r>
              <a:rPr lang="en-US"/>
              <a:t>Expectation</a:t>
            </a:r>
          </a:p>
          <a:p>
            <a:pPr lvl="1"/>
            <a:r>
              <a:rPr lang="en-US"/>
              <a:t>How People Learn research</a:t>
            </a:r>
          </a:p>
          <a:p>
            <a:pPr lvl="1"/>
            <a:r>
              <a:rPr lang="en-US"/>
              <a:t>Instructional models – 7E model</a:t>
            </a:r>
          </a:p>
          <a:p>
            <a:pPr lvl="1"/>
            <a:r>
              <a:rPr lang="en-US"/>
              <a:t>Inquiry</a:t>
            </a:r>
          </a:p>
          <a:p>
            <a:pPr lvl="1"/>
            <a:r>
              <a:rPr lang="en-US"/>
              <a:t>What engages students intellectually</a:t>
            </a:r>
          </a:p>
          <a:p>
            <a:pPr lvl="1"/>
            <a:r>
              <a:rPr lang="en-US"/>
              <a:t>Equity issues</a:t>
            </a:r>
          </a:p>
          <a:p>
            <a:pPr lvl="1"/>
            <a:r>
              <a:rPr lang="en-US"/>
              <a:t>Problem based learning models</a:t>
            </a:r>
          </a:p>
          <a:p>
            <a:pPr lvl="1"/>
            <a:r>
              <a:rPr lang="en-US"/>
              <a:t>National Science Education Standards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r>
              <a:rPr lang="en-US" sz="4000"/>
              <a:t>Professional Development for Active Physics</a:t>
            </a:r>
          </a:p>
        </p:txBody>
      </p:sp>
      <p:sp>
        <p:nvSpPr>
          <p:cNvPr id="4099" name="Rectangle 3"/>
          <p:cNvSpPr>
            <a:spLocks noGrp="1" noChangeArrowheads="1"/>
          </p:cNvSpPr>
          <p:nvPr>
            <p:ph type="body" idx="1"/>
          </p:nvPr>
        </p:nvSpPr>
        <p:spPr/>
        <p:txBody>
          <a:bodyPr/>
          <a:lstStyle/>
          <a:p>
            <a:r>
              <a:rPr lang="en-US" sz="2800"/>
              <a:t>What we find</a:t>
            </a:r>
          </a:p>
          <a:p>
            <a:pPr lvl="1"/>
            <a:r>
              <a:rPr lang="en-US" sz="2400"/>
              <a:t>Content needs: they don’t know enough physics</a:t>
            </a:r>
          </a:p>
          <a:p>
            <a:pPr lvl="1"/>
            <a:endParaRPr lang="en-US" sz="2400"/>
          </a:p>
          <a:p>
            <a:r>
              <a:rPr lang="en-US" sz="2800"/>
              <a:t>And then when we visit the class, we find they need</a:t>
            </a:r>
          </a:p>
          <a:p>
            <a:pPr lvl="1"/>
            <a:r>
              <a:rPr lang="en-US" sz="2400"/>
              <a:t>Class management</a:t>
            </a:r>
          </a:p>
          <a:p>
            <a:pPr lvl="1"/>
            <a:r>
              <a:rPr lang="en-US" sz="2400"/>
              <a:t>Checking for understanding (formative assessment)</a:t>
            </a:r>
          </a:p>
          <a:p>
            <a:pPr lvl="1"/>
            <a:r>
              <a:rPr lang="en-US" sz="2400"/>
              <a:t>Transitions</a:t>
            </a:r>
          </a:p>
          <a:p>
            <a:pPr lvl="1"/>
            <a:r>
              <a:rPr lang="en-US" sz="2400"/>
              <a:t>Attention moves</a:t>
            </a:r>
          </a:p>
          <a:p>
            <a:pPr lvl="1"/>
            <a:endParaRPr lang="en-US" sz="24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The complexity of teaching</a:t>
            </a:r>
          </a:p>
        </p:txBody>
      </p:sp>
      <p:pic>
        <p:nvPicPr>
          <p:cNvPr id="6148" name="Picture 4"/>
          <p:cNvPicPr>
            <a:picLocks noGrp="1" noChangeAspect="1" noChangeArrowheads="1"/>
          </p:cNvPicPr>
          <p:nvPr>
            <p:ph sz="half" idx="1"/>
          </p:nvPr>
        </p:nvPicPr>
        <p:blipFill>
          <a:blip r:embed="rId3" cstate="print"/>
          <a:srcRect/>
          <a:stretch>
            <a:fillRect/>
          </a:stretch>
        </p:blipFill>
        <p:spPr>
          <a:xfrm>
            <a:off x="1905000" y="1447800"/>
            <a:ext cx="704850" cy="1114425"/>
          </a:xfrm>
          <a:noFill/>
          <a:ln/>
        </p:spPr>
      </p:pic>
      <p:sp>
        <p:nvSpPr>
          <p:cNvPr id="6154" name="Text Box 10"/>
          <p:cNvSpPr txBox="1">
            <a:spLocks noChangeArrowheads="1"/>
          </p:cNvSpPr>
          <p:nvPr/>
        </p:nvSpPr>
        <p:spPr bwMode="auto">
          <a:xfrm>
            <a:off x="4267200" y="1752600"/>
            <a:ext cx="2559050" cy="366713"/>
          </a:xfrm>
          <a:prstGeom prst="rect">
            <a:avLst/>
          </a:prstGeom>
          <a:noFill/>
          <a:ln w="9525">
            <a:noFill/>
            <a:miter lim="800000"/>
            <a:headEnd/>
            <a:tailEnd/>
          </a:ln>
          <a:effectLst/>
        </p:spPr>
        <p:txBody>
          <a:bodyPr wrap="none" lIns="91439" tIns="45719" rIns="91439" bIns="45719">
            <a:spAutoFit/>
          </a:bodyPr>
          <a:lstStyle/>
          <a:p>
            <a:r>
              <a:rPr lang="en-US"/>
              <a:t>We would like Malevich</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t>The complexity of teaching</a:t>
            </a:r>
          </a:p>
        </p:txBody>
      </p:sp>
      <p:pic>
        <p:nvPicPr>
          <p:cNvPr id="117763" name="Picture 3"/>
          <p:cNvPicPr>
            <a:picLocks noGrp="1" noChangeAspect="1" noChangeArrowheads="1"/>
          </p:cNvPicPr>
          <p:nvPr>
            <p:ph sz="half" idx="1"/>
          </p:nvPr>
        </p:nvPicPr>
        <p:blipFill>
          <a:blip r:embed="rId3" cstate="print"/>
          <a:srcRect/>
          <a:stretch>
            <a:fillRect/>
          </a:stretch>
        </p:blipFill>
        <p:spPr>
          <a:xfrm>
            <a:off x="1905000" y="1447800"/>
            <a:ext cx="704850" cy="1114425"/>
          </a:xfrm>
          <a:noFill/>
          <a:ln/>
        </p:spPr>
      </p:pic>
      <p:pic>
        <p:nvPicPr>
          <p:cNvPr id="117764" name="Picture 4"/>
          <p:cNvPicPr>
            <a:picLocks noGrp="1" noChangeAspect="1" noChangeArrowheads="1"/>
          </p:cNvPicPr>
          <p:nvPr>
            <p:ph sz="quarter" idx="2"/>
          </p:nvPr>
        </p:nvPicPr>
        <p:blipFill>
          <a:blip r:embed="rId4" cstate="print"/>
          <a:srcRect/>
          <a:stretch>
            <a:fillRect/>
          </a:stretch>
        </p:blipFill>
        <p:spPr>
          <a:xfrm>
            <a:off x="1905000" y="2895600"/>
            <a:ext cx="1028700" cy="1009650"/>
          </a:xfrm>
          <a:noFill/>
          <a:ln/>
        </p:spPr>
      </p:pic>
      <p:sp>
        <p:nvSpPr>
          <p:cNvPr id="117766" name="Text Box 6"/>
          <p:cNvSpPr txBox="1">
            <a:spLocks noChangeArrowheads="1"/>
          </p:cNvSpPr>
          <p:nvPr/>
        </p:nvSpPr>
        <p:spPr bwMode="auto">
          <a:xfrm>
            <a:off x="4267200" y="1752600"/>
            <a:ext cx="2559050" cy="366713"/>
          </a:xfrm>
          <a:prstGeom prst="rect">
            <a:avLst/>
          </a:prstGeom>
          <a:noFill/>
          <a:ln w="9525">
            <a:noFill/>
            <a:miter lim="800000"/>
            <a:headEnd/>
            <a:tailEnd/>
          </a:ln>
          <a:effectLst/>
        </p:spPr>
        <p:txBody>
          <a:bodyPr wrap="none" lIns="91439" tIns="45719" rIns="91439" bIns="45719">
            <a:spAutoFit/>
          </a:bodyPr>
          <a:lstStyle/>
          <a:p>
            <a:r>
              <a:rPr lang="en-US"/>
              <a:t>We would like Malevich</a:t>
            </a:r>
          </a:p>
        </p:txBody>
      </p:sp>
      <p:sp>
        <p:nvSpPr>
          <p:cNvPr id="117767" name="Text Box 7"/>
          <p:cNvSpPr txBox="1">
            <a:spLocks noChangeArrowheads="1"/>
          </p:cNvSpPr>
          <p:nvPr/>
        </p:nvSpPr>
        <p:spPr bwMode="auto">
          <a:xfrm>
            <a:off x="5029200" y="3048000"/>
            <a:ext cx="2724150" cy="366713"/>
          </a:xfrm>
          <a:prstGeom prst="rect">
            <a:avLst/>
          </a:prstGeom>
          <a:noFill/>
          <a:ln w="9525">
            <a:noFill/>
            <a:miter lim="800000"/>
            <a:headEnd/>
            <a:tailEnd/>
          </a:ln>
          <a:effectLst/>
        </p:spPr>
        <p:txBody>
          <a:bodyPr wrap="none" lIns="91439" tIns="45719" rIns="91439" bIns="45719">
            <a:spAutoFit/>
          </a:bodyPr>
          <a:lstStyle/>
          <a:p>
            <a:r>
              <a:rPr lang="en-US"/>
              <a:t>We can handle Mondrian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a:t>The complexity of teaching</a:t>
            </a:r>
          </a:p>
        </p:txBody>
      </p:sp>
      <p:pic>
        <p:nvPicPr>
          <p:cNvPr id="118787" name="Picture 3"/>
          <p:cNvPicPr>
            <a:picLocks noGrp="1" noChangeAspect="1" noChangeArrowheads="1"/>
          </p:cNvPicPr>
          <p:nvPr>
            <p:ph sz="half" idx="1"/>
          </p:nvPr>
        </p:nvPicPr>
        <p:blipFill>
          <a:blip r:embed="rId3" cstate="print"/>
          <a:srcRect/>
          <a:stretch>
            <a:fillRect/>
          </a:stretch>
        </p:blipFill>
        <p:spPr>
          <a:xfrm>
            <a:off x="1905000" y="1447800"/>
            <a:ext cx="704850" cy="1114425"/>
          </a:xfrm>
          <a:noFill/>
          <a:ln/>
        </p:spPr>
      </p:pic>
      <p:pic>
        <p:nvPicPr>
          <p:cNvPr id="118788" name="Picture 4"/>
          <p:cNvPicPr>
            <a:picLocks noGrp="1" noChangeAspect="1" noChangeArrowheads="1"/>
          </p:cNvPicPr>
          <p:nvPr>
            <p:ph sz="quarter" idx="2"/>
          </p:nvPr>
        </p:nvPicPr>
        <p:blipFill>
          <a:blip r:embed="rId4" cstate="print"/>
          <a:srcRect/>
          <a:stretch>
            <a:fillRect/>
          </a:stretch>
        </p:blipFill>
        <p:spPr>
          <a:xfrm>
            <a:off x="1905000" y="2895600"/>
            <a:ext cx="1028700" cy="1009650"/>
          </a:xfrm>
          <a:noFill/>
          <a:ln/>
        </p:spPr>
      </p:pic>
      <p:pic>
        <p:nvPicPr>
          <p:cNvPr id="118789" name="Picture 5"/>
          <p:cNvPicPr>
            <a:picLocks noGrp="1" noChangeAspect="1" noChangeArrowheads="1"/>
          </p:cNvPicPr>
          <p:nvPr>
            <p:ph sz="quarter" idx="3"/>
          </p:nvPr>
        </p:nvPicPr>
        <p:blipFill>
          <a:blip r:embed="rId5" cstate="print"/>
          <a:srcRect/>
          <a:stretch>
            <a:fillRect/>
          </a:stretch>
        </p:blipFill>
        <p:spPr>
          <a:xfrm>
            <a:off x="1905000" y="4191000"/>
            <a:ext cx="3048000" cy="2459038"/>
          </a:xfrm>
          <a:noFill/>
          <a:ln/>
        </p:spPr>
      </p:pic>
      <p:sp>
        <p:nvSpPr>
          <p:cNvPr id="118790" name="Text Box 6"/>
          <p:cNvSpPr txBox="1">
            <a:spLocks noChangeArrowheads="1"/>
          </p:cNvSpPr>
          <p:nvPr/>
        </p:nvSpPr>
        <p:spPr bwMode="auto">
          <a:xfrm>
            <a:off x="4267200" y="1752600"/>
            <a:ext cx="2559050" cy="366713"/>
          </a:xfrm>
          <a:prstGeom prst="rect">
            <a:avLst/>
          </a:prstGeom>
          <a:noFill/>
          <a:ln w="9525">
            <a:noFill/>
            <a:miter lim="800000"/>
            <a:headEnd/>
            <a:tailEnd/>
          </a:ln>
          <a:effectLst/>
        </p:spPr>
        <p:txBody>
          <a:bodyPr wrap="none" lIns="91439" tIns="45719" rIns="91439" bIns="45719">
            <a:spAutoFit/>
          </a:bodyPr>
          <a:lstStyle/>
          <a:p>
            <a:r>
              <a:rPr lang="en-US"/>
              <a:t>We would like Malevich</a:t>
            </a:r>
          </a:p>
        </p:txBody>
      </p:sp>
      <p:sp>
        <p:nvSpPr>
          <p:cNvPr id="118791" name="Text Box 7"/>
          <p:cNvSpPr txBox="1">
            <a:spLocks noChangeArrowheads="1"/>
          </p:cNvSpPr>
          <p:nvPr/>
        </p:nvSpPr>
        <p:spPr bwMode="auto">
          <a:xfrm>
            <a:off x="5029200" y="3048000"/>
            <a:ext cx="2724150" cy="366713"/>
          </a:xfrm>
          <a:prstGeom prst="rect">
            <a:avLst/>
          </a:prstGeom>
          <a:noFill/>
          <a:ln w="9525">
            <a:noFill/>
            <a:miter lim="800000"/>
            <a:headEnd/>
            <a:tailEnd/>
          </a:ln>
          <a:effectLst/>
        </p:spPr>
        <p:txBody>
          <a:bodyPr wrap="none" lIns="91439" tIns="45719" rIns="91439" bIns="45719">
            <a:spAutoFit/>
          </a:bodyPr>
          <a:lstStyle/>
          <a:p>
            <a:r>
              <a:rPr lang="en-US"/>
              <a:t>We can handle Mondrian</a:t>
            </a:r>
          </a:p>
        </p:txBody>
      </p:sp>
      <p:sp>
        <p:nvSpPr>
          <p:cNvPr id="118792" name="Text Box 8"/>
          <p:cNvSpPr txBox="1">
            <a:spLocks noChangeArrowheads="1"/>
          </p:cNvSpPr>
          <p:nvPr/>
        </p:nvSpPr>
        <p:spPr bwMode="auto">
          <a:xfrm>
            <a:off x="5775325" y="4837113"/>
            <a:ext cx="2813050" cy="366712"/>
          </a:xfrm>
          <a:prstGeom prst="rect">
            <a:avLst/>
          </a:prstGeom>
          <a:noFill/>
          <a:ln w="9525">
            <a:noFill/>
            <a:miter lim="800000"/>
            <a:headEnd/>
            <a:tailEnd/>
          </a:ln>
          <a:effectLst/>
        </p:spPr>
        <p:txBody>
          <a:bodyPr wrap="none" lIns="91439" tIns="45719" rIns="91439" bIns="45719">
            <a:spAutoFit/>
          </a:bodyPr>
          <a:lstStyle/>
          <a:p>
            <a:r>
              <a:rPr lang="en-US"/>
              <a:t>We are faced with Pollack</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n-US" sz="4000"/>
              <a:t>How do we make sense of the complexity w/t pd</a:t>
            </a:r>
          </a:p>
        </p:txBody>
      </p:sp>
      <p:pic>
        <p:nvPicPr>
          <p:cNvPr id="10244" name="Picture 4"/>
          <p:cNvPicPr>
            <a:picLocks noGrp="1" noChangeAspect="1" noChangeArrowheads="1"/>
          </p:cNvPicPr>
          <p:nvPr>
            <p:ph idx="1"/>
          </p:nvPr>
        </p:nvPicPr>
        <p:blipFill>
          <a:blip r:embed="rId3" cstate="print"/>
          <a:srcRect/>
          <a:stretch>
            <a:fillRect/>
          </a:stretch>
        </p:blipFill>
        <p:spPr>
          <a:xfrm>
            <a:off x="1371600" y="1981200"/>
            <a:ext cx="3224213" cy="3352800"/>
          </a:xfrm>
          <a:noFill/>
          <a:ln/>
        </p:spPr>
      </p:pic>
      <p:sp>
        <p:nvSpPr>
          <p:cNvPr id="10246" name="Text Box 6"/>
          <p:cNvSpPr txBox="1">
            <a:spLocks noChangeArrowheads="1"/>
          </p:cNvSpPr>
          <p:nvPr/>
        </p:nvSpPr>
        <p:spPr bwMode="auto">
          <a:xfrm>
            <a:off x="4953000" y="2170113"/>
            <a:ext cx="3810000" cy="2838450"/>
          </a:xfrm>
          <a:prstGeom prst="rect">
            <a:avLst/>
          </a:prstGeom>
          <a:noFill/>
          <a:ln w="9525">
            <a:noFill/>
            <a:miter lim="800000"/>
            <a:headEnd/>
            <a:tailEnd/>
          </a:ln>
          <a:effectLst/>
        </p:spPr>
        <p:txBody>
          <a:bodyPr lIns="91439" tIns="45719" rIns="91439" bIns="45719">
            <a:spAutoFit/>
          </a:bodyPr>
          <a:lstStyle/>
          <a:p>
            <a:r>
              <a:rPr lang="en-US"/>
              <a:t>Content knowledge</a:t>
            </a:r>
          </a:p>
          <a:p>
            <a:endParaRPr lang="en-US"/>
          </a:p>
          <a:p>
            <a:endParaRPr lang="en-US"/>
          </a:p>
          <a:p>
            <a:endParaRPr lang="en-US"/>
          </a:p>
          <a:p>
            <a:r>
              <a:rPr lang="en-US"/>
              <a:t>Pedagogical knowledge</a:t>
            </a:r>
          </a:p>
          <a:p>
            <a:endParaRPr lang="en-US"/>
          </a:p>
          <a:p>
            <a:endParaRPr lang="en-US"/>
          </a:p>
          <a:p>
            <a:endParaRPr lang="en-US"/>
          </a:p>
          <a:p>
            <a:r>
              <a:rPr lang="en-US"/>
              <a:t>Pedagogical content knowledge</a:t>
            </a:r>
          </a:p>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t>Our Basic Premise</a:t>
            </a:r>
          </a:p>
        </p:txBody>
      </p:sp>
      <p:sp>
        <p:nvSpPr>
          <p:cNvPr id="111619" name="Rectangle 3"/>
          <p:cNvSpPr>
            <a:spLocks noGrp="1" noChangeArrowheads="1"/>
          </p:cNvSpPr>
          <p:nvPr>
            <p:ph type="body" idx="1"/>
          </p:nvPr>
        </p:nvSpPr>
        <p:spPr/>
        <p:txBody>
          <a:bodyPr/>
          <a:lstStyle/>
          <a:p>
            <a:pPr>
              <a:lnSpc>
                <a:spcPct val="90000"/>
              </a:lnSpc>
            </a:pPr>
            <a:r>
              <a:rPr lang="en-US" dirty="0"/>
              <a:t>Better teaching will yield:</a:t>
            </a:r>
          </a:p>
          <a:p>
            <a:pPr lvl="1">
              <a:lnSpc>
                <a:spcPct val="90000"/>
              </a:lnSpc>
            </a:pPr>
            <a:r>
              <a:rPr lang="en-US" dirty="0"/>
              <a:t>Increased student achievement</a:t>
            </a:r>
          </a:p>
          <a:p>
            <a:pPr lvl="1">
              <a:lnSpc>
                <a:spcPct val="90000"/>
              </a:lnSpc>
            </a:pPr>
            <a:r>
              <a:rPr lang="en-US" dirty="0"/>
              <a:t>Increased student attitudes</a:t>
            </a:r>
          </a:p>
          <a:p>
            <a:pPr lvl="1">
              <a:lnSpc>
                <a:spcPct val="90000"/>
              </a:lnSpc>
            </a:pPr>
            <a:r>
              <a:rPr lang="en-US" dirty="0"/>
              <a:t>More teacher retention</a:t>
            </a:r>
          </a:p>
          <a:p>
            <a:pPr lvl="1">
              <a:lnSpc>
                <a:spcPct val="90000"/>
              </a:lnSpc>
            </a:pPr>
            <a:r>
              <a:rPr lang="en-US" dirty="0"/>
              <a:t>More understanding of better teaching</a:t>
            </a:r>
          </a:p>
          <a:p>
            <a:pPr lvl="1">
              <a:lnSpc>
                <a:spcPct val="90000"/>
              </a:lnSpc>
            </a:pPr>
            <a:endParaRPr lang="en-US" dirty="0"/>
          </a:p>
          <a:p>
            <a:pPr>
              <a:lnSpc>
                <a:spcPct val="90000"/>
              </a:lnSpc>
            </a:pPr>
            <a:r>
              <a:rPr lang="en-US" dirty="0"/>
              <a:t>MISE </a:t>
            </a:r>
            <a:r>
              <a:rPr lang="en-US" dirty="0" smtClean="0"/>
              <a:t>data and BSP data: </a:t>
            </a:r>
            <a:r>
              <a:rPr lang="en-US" dirty="0"/>
              <a:t>after three years of pd, students of those teachers outperformed others.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the Ocean Science?</a:t>
            </a:r>
            <a:endParaRPr lang="en-US" dirty="0"/>
          </a:p>
        </p:txBody>
      </p:sp>
      <p:sp>
        <p:nvSpPr>
          <p:cNvPr id="3" name="Content Placeholder 2"/>
          <p:cNvSpPr>
            <a:spLocks noGrp="1"/>
          </p:cNvSpPr>
          <p:nvPr>
            <p:ph idx="1"/>
          </p:nvPr>
        </p:nvSpPr>
        <p:spPr/>
        <p:txBody>
          <a:bodyPr>
            <a:normAutofit lnSpcReduction="10000"/>
          </a:bodyPr>
          <a:lstStyle/>
          <a:p>
            <a:r>
              <a:rPr lang="en-US" dirty="0" smtClean="0"/>
              <a:t>Logical place in Standards and Frameworks</a:t>
            </a:r>
          </a:p>
          <a:p>
            <a:pPr lvl="1"/>
            <a:r>
              <a:rPr lang="en-US" dirty="0" smtClean="0"/>
              <a:t>Physical Science</a:t>
            </a:r>
          </a:p>
          <a:p>
            <a:pPr lvl="1"/>
            <a:r>
              <a:rPr lang="en-US" dirty="0" smtClean="0"/>
              <a:t>Life Science</a:t>
            </a:r>
          </a:p>
          <a:p>
            <a:pPr lvl="1"/>
            <a:r>
              <a:rPr lang="en-US" dirty="0" smtClean="0"/>
              <a:t>Earth and Space Science</a:t>
            </a:r>
          </a:p>
          <a:p>
            <a:r>
              <a:rPr lang="en-US" dirty="0" smtClean="0"/>
              <a:t>In Formal Curriculum</a:t>
            </a:r>
          </a:p>
          <a:p>
            <a:pPr lvl="1"/>
            <a:r>
              <a:rPr lang="en-US" dirty="0" smtClean="0"/>
              <a:t>Physics</a:t>
            </a:r>
          </a:p>
          <a:p>
            <a:pPr lvl="1"/>
            <a:r>
              <a:rPr lang="en-US" dirty="0" smtClean="0"/>
              <a:t>Chemistry</a:t>
            </a:r>
          </a:p>
          <a:p>
            <a:pPr lvl="1"/>
            <a:r>
              <a:rPr lang="en-US" dirty="0" smtClean="0"/>
              <a:t>Life Science</a:t>
            </a:r>
          </a:p>
          <a:p>
            <a:pPr lvl="1"/>
            <a:r>
              <a:rPr lang="en-US" dirty="0" smtClean="0"/>
              <a:t>Earth science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a:t>And what are their needs</a:t>
            </a:r>
          </a:p>
        </p:txBody>
      </p:sp>
      <p:sp>
        <p:nvSpPr>
          <p:cNvPr id="140291" name="Rectangle 3"/>
          <p:cNvSpPr>
            <a:spLocks noGrp="1" noChangeArrowheads="1"/>
          </p:cNvSpPr>
          <p:nvPr>
            <p:ph type="body" idx="1"/>
          </p:nvPr>
        </p:nvSpPr>
        <p:spPr/>
        <p:txBody>
          <a:bodyPr/>
          <a:lstStyle/>
          <a:p>
            <a:r>
              <a:rPr lang="en-US"/>
              <a:t>Where are they now?</a:t>
            </a:r>
          </a:p>
          <a:p>
            <a:r>
              <a:rPr lang="en-US"/>
              <a:t>Where would they like to be?</a:t>
            </a:r>
          </a:p>
        </p:txBody>
      </p:sp>
      <p:grpSp>
        <p:nvGrpSpPr>
          <p:cNvPr id="2" name="Group 4"/>
          <p:cNvGrpSpPr>
            <a:grpSpLocks/>
          </p:cNvGrpSpPr>
          <p:nvPr/>
        </p:nvGrpSpPr>
        <p:grpSpPr bwMode="auto">
          <a:xfrm>
            <a:off x="1219200" y="3124200"/>
            <a:ext cx="6705600" cy="914400"/>
            <a:chOff x="720" y="2640"/>
            <a:chExt cx="4224" cy="576"/>
          </a:xfrm>
        </p:grpSpPr>
        <p:sp>
          <p:nvSpPr>
            <p:cNvPr id="140293" name="Line 5"/>
            <p:cNvSpPr>
              <a:spLocks noChangeShapeType="1"/>
            </p:cNvSpPr>
            <p:nvPr/>
          </p:nvSpPr>
          <p:spPr bwMode="auto">
            <a:xfrm>
              <a:off x="720" y="2784"/>
              <a:ext cx="4224" cy="0"/>
            </a:xfrm>
            <a:prstGeom prst="line">
              <a:avLst/>
            </a:prstGeom>
            <a:noFill/>
            <a:ln w="57150">
              <a:solidFill>
                <a:schemeClr val="tx1"/>
              </a:solidFill>
              <a:round/>
              <a:headEnd/>
              <a:tailEnd/>
            </a:ln>
            <a:effectLst/>
          </p:spPr>
          <p:txBody>
            <a:bodyPr/>
            <a:lstStyle/>
            <a:p>
              <a:endParaRPr lang="en-US"/>
            </a:p>
          </p:txBody>
        </p:sp>
        <p:sp>
          <p:nvSpPr>
            <p:cNvPr id="140294" name="Text Box 6"/>
            <p:cNvSpPr txBox="1">
              <a:spLocks noChangeArrowheads="1"/>
            </p:cNvSpPr>
            <p:nvPr/>
          </p:nvSpPr>
          <p:spPr bwMode="auto">
            <a:xfrm>
              <a:off x="1968" y="2640"/>
              <a:ext cx="2218" cy="288"/>
            </a:xfrm>
            <a:prstGeom prst="rect">
              <a:avLst/>
            </a:prstGeom>
            <a:noFill/>
            <a:ln w="9525">
              <a:noFill/>
              <a:miter lim="800000"/>
              <a:headEnd/>
              <a:tailEnd/>
            </a:ln>
            <a:effectLst/>
          </p:spPr>
          <p:txBody>
            <a:bodyPr lIns="91439" tIns="45719" rIns="91439" bIns="45719">
              <a:spAutoFit/>
            </a:bodyPr>
            <a:lstStyle/>
            <a:p>
              <a:r>
                <a:rPr lang="en-US" sz="2400"/>
                <a:t>X                               O</a:t>
              </a:r>
            </a:p>
          </p:txBody>
        </p:sp>
        <p:sp>
          <p:nvSpPr>
            <p:cNvPr id="140295" name="Text Box 7"/>
            <p:cNvSpPr txBox="1">
              <a:spLocks noChangeArrowheads="1"/>
            </p:cNvSpPr>
            <p:nvPr/>
          </p:nvSpPr>
          <p:spPr bwMode="auto">
            <a:xfrm>
              <a:off x="2448" y="2928"/>
              <a:ext cx="693" cy="288"/>
            </a:xfrm>
            <a:prstGeom prst="rect">
              <a:avLst/>
            </a:prstGeom>
            <a:noFill/>
            <a:ln w="9525">
              <a:noFill/>
              <a:miter lim="800000"/>
              <a:headEnd/>
              <a:tailEnd/>
            </a:ln>
            <a:effectLst/>
          </p:spPr>
          <p:txBody>
            <a:bodyPr wrap="none" lIns="91439" tIns="45719" rIns="91439" bIns="45719">
              <a:spAutoFit/>
            </a:bodyPr>
            <a:lstStyle/>
            <a:p>
              <a:r>
                <a:rPr lang="en-US" sz="2400"/>
                <a:t>Inquiry</a:t>
              </a:r>
            </a:p>
          </p:txBody>
        </p:sp>
      </p:grpSp>
      <p:sp>
        <p:nvSpPr>
          <p:cNvPr id="140296" name="Line 8"/>
          <p:cNvSpPr>
            <a:spLocks noChangeShapeType="1"/>
          </p:cNvSpPr>
          <p:nvPr/>
        </p:nvSpPr>
        <p:spPr bwMode="auto">
          <a:xfrm>
            <a:off x="1295400" y="4800600"/>
            <a:ext cx="6705600" cy="0"/>
          </a:xfrm>
          <a:prstGeom prst="line">
            <a:avLst/>
          </a:prstGeom>
          <a:noFill/>
          <a:ln w="57150">
            <a:solidFill>
              <a:schemeClr val="tx1"/>
            </a:solidFill>
            <a:round/>
            <a:headEnd/>
            <a:tailEnd/>
          </a:ln>
          <a:effectLst/>
        </p:spPr>
        <p:txBody>
          <a:bodyPr/>
          <a:lstStyle/>
          <a:p>
            <a:endParaRPr lang="en-US"/>
          </a:p>
        </p:txBody>
      </p:sp>
      <p:sp>
        <p:nvSpPr>
          <p:cNvPr id="140297" name="Text Box 9"/>
          <p:cNvSpPr txBox="1">
            <a:spLocks noChangeArrowheads="1"/>
          </p:cNvSpPr>
          <p:nvPr/>
        </p:nvSpPr>
        <p:spPr bwMode="auto">
          <a:xfrm>
            <a:off x="3276600" y="4572000"/>
            <a:ext cx="3521075" cy="457200"/>
          </a:xfrm>
          <a:prstGeom prst="rect">
            <a:avLst/>
          </a:prstGeom>
          <a:noFill/>
          <a:ln w="9525">
            <a:noFill/>
            <a:miter lim="800000"/>
            <a:headEnd/>
            <a:tailEnd/>
          </a:ln>
          <a:effectLst/>
        </p:spPr>
        <p:txBody>
          <a:bodyPr lIns="91439" tIns="45719" rIns="91439" bIns="45719">
            <a:spAutoFit/>
          </a:bodyPr>
          <a:lstStyle/>
          <a:p>
            <a:r>
              <a:rPr lang="en-US" sz="2400"/>
              <a:t>            X        O</a:t>
            </a:r>
          </a:p>
        </p:txBody>
      </p:sp>
      <p:sp>
        <p:nvSpPr>
          <p:cNvPr id="140298" name="Text Box 10"/>
          <p:cNvSpPr txBox="1">
            <a:spLocks noChangeArrowheads="1"/>
          </p:cNvSpPr>
          <p:nvPr/>
        </p:nvSpPr>
        <p:spPr bwMode="auto">
          <a:xfrm>
            <a:off x="3048000" y="5029200"/>
            <a:ext cx="3422650" cy="822325"/>
          </a:xfrm>
          <a:prstGeom prst="rect">
            <a:avLst/>
          </a:prstGeom>
          <a:noFill/>
          <a:ln w="9525">
            <a:noFill/>
            <a:miter lim="800000"/>
            <a:headEnd/>
            <a:tailEnd/>
          </a:ln>
          <a:effectLst/>
        </p:spPr>
        <p:txBody>
          <a:bodyPr wrap="none" lIns="91439" tIns="45719" rIns="91439" bIns="45719">
            <a:spAutoFit/>
          </a:bodyPr>
          <a:lstStyle/>
          <a:p>
            <a:r>
              <a:rPr lang="en-US" sz="2400"/>
              <a:t>Student misconceptions</a:t>
            </a:r>
          </a:p>
          <a:p>
            <a:endParaRPr lang="en-US" sz="24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t>Beliefs and Practice</a:t>
            </a:r>
          </a:p>
        </p:txBody>
      </p:sp>
      <p:sp>
        <p:nvSpPr>
          <p:cNvPr id="122883" name="Rectangle 3"/>
          <p:cNvSpPr>
            <a:spLocks noGrp="1" noChangeArrowheads="1"/>
          </p:cNvSpPr>
          <p:nvPr>
            <p:ph type="body" idx="1"/>
          </p:nvPr>
        </p:nvSpPr>
        <p:spPr/>
        <p:txBody>
          <a:bodyPr/>
          <a:lstStyle/>
          <a:p>
            <a:r>
              <a:rPr lang="en-US"/>
              <a:t>Differentiated instruction</a:t>
            </a:r>
          </a:p>
          <a:p>
            <a:r>
              <a:rPr lang="en-US"/>
              <a:t>Equity</a:t>
            </a:r>
          </a:p>
          <a:p>
            <a:r>
              <a:rPr lang="en-US"/>
              <a:t>Cooperative learning</a:t>
            </a:r>
          </a:p>
          <a:p>
            <a:r>
              <a:rPr lang="en-US"/>
              <a:t>Rubrics</a:t>
            </a:r>
          </a:p>
          <a:p>
            <a:r>
              <a:rPr lang="en-US"/>
              <a:t>Communities of learners</a:t>
            </a:r>
          </a:p>
          <a:p>
            <a:r>
              <a:rPr lang="en-US"/>
              <a:t>Inquiry</a:t>
            </a:r>
          </a:p>
          <a:p>
            <a:endParaRPr lang="en-US"/>
          </a:p>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4" name="Picture 4"/>
          <p:cNvPicPr>
            <a:picLocks noChangeAspect="1" noChangeArrowheads="1"/>
          </p:cNvPicPr>
          <p:nvPr/>
        </p:nvPicPr>
        <p:blipFill>
          <a:blip r:embed="rId3" cstate="print"/>
          <a:srcRect/>
          <a:stretch>
            <a:fillRect/>
          </a:stretch>
        </p:blipFill>
        <p:spPr bwMode="auto">
          <a:xfrm>
            <a:off x="533400" y="1752600"/>
            <a:ext cx="4267200" cy="3441700"/>
          </a:xfrm>
          <a:prstGeom prst="rect">
            <a:avLst/>
          </a:prstGeom>
          <a:noFill/>
          <a:ln w="9525">
            <a:noFill/>
            <a:miter lim="800000"/>
            <a:headEnd/>
            <a:tailEnd/>
          </a:ln>
          <a:effectLst/>
        </p:spPr>
      </p:pic>
      <p:sp>
        <p:nvSpPr>
          <p:cNvPr id="81925" name="Text Box 5"/>
          <p:cNvSpPr txBox="1">
            <a:spLocks noChangeArrowheads="1"/>
          </p:cNvSpPr>
          <p:nvPr/>
        </p:nvSpPr>
        <p:spPr bwMode="auto">
          <a:xfrm>
            <a:off x="5257800" y="1371600"/>
            <a:ext cx="3216275" cy="4211638"/>
          </a:xfrm>
          <a:prstGeom prst="rect">
            <a:avLst/>
          </a:prstGeom>
          <a:noFill/>
          <a:ln w="9525">
            <a:noFill/>
            <a:miter lim="800000"/>
            <a:headEnd/>
            <a:tailEnd/>
          </a:ln>
          <a:effectLst/>
        </p:spPr>
        <p:txBody>
          <a:bodyPr>
            <a:spAutoFit/>
          </a:bodyPr>
          <a:lstStyle/>
          <a:p>
            <a:r>
              <a:rPr lang="en-US"/>
              <a:t>And, once again, we are confronted with elegant, beautiful and difficult to understand complexity.</a:t>
            </a:r>
          </a:p>
          <a:p>
            <a:endParaRPr lang="en-US"/>
          </a:p>
          <a:p>
            <a:r>
              <a:rPr lang="en-US"/>
              <a:t>What will teachers need?</a:t>
            </a:r>
          </a:p>
          <a:p>
            <a:endParaRPr lang="en-US"/>
          </a:p>
          <a:p>
            <a:r>
              <a:rPr lang="en-US"/>
              <a:t>What do teachers think they need?</a:t>
            </a:r>
          </a:p>
          <a:p>
            <a:endParaRPr lang="en-US"/>
          </a:p>
          <a:p>
            <a:r>
              <a:rPr lang="en-US"/>
              <a:t>How do we assist them?</a:t>
            </a:r>
          </a:p>
          <a:p>
            <a:endParaRPr lang="en-US"/>
          </a:p>
          <a:p>
            <a:r>
              <a:rPr lang="en-US"/>
              <a:t>How do we insure that it is a value added rather than another responsibility?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Assumptions</a:t>
            </a:r>
            <a:endParaRPr lang="en-US" dirty="0"/>
          </a:p>
        </p:txBody>
      </p:sp>
      <p:sp>
        <p:nvSpPr>
          <p:cNvPr id="3" name="Content Placeholder 2"/>
          <p:cNvSpPr>
            <a:spLocks noGrp="1"/>
          </p:cNvSpPr>
          <p:nvPr>
            <p:ph idx="1"/>
          </p:nvPr>
        </p:nvSpPr>
        <p:spPr/>
        <p:txBody>
          <a:bodyPr/>
          <a:lstStyle/>
          <a:p>
            <a:r>
              <a:rPr lang="en-US" dirty="0" smtClean="0"/>
              <a:t>We know the content</a:t>
            </a:r>
          </a:p>
          <a:p>
            <a:r>
              <a:rPr lang="en-US" dirty="0" smtClean="0"/>
              <a:t>We know the grain size of the content</a:t>
            </a:r>
          </a:p>
          <a:p>
            <a:r>
              <a:rPr lang="en-US" dirty="0" smtClean="0"/>
              <a:t>We know how to teach it well</a:t>
            </a:r>
          </a:p>
          <a:p>
            <a:r>
              <a:rPr lang="en-US" dirty="0" smtClean="0"/>
              <a:t>We know how to provide the professional development</a:t>
            </a:r>
          </a:p>
          <a:p>
            <a:endParaRPr lang="en-US" dirty="0" smtClean="0"/>
          </a:p>
          <a:p>
            <a:r>
              <a:rPr lang="en-US" dirty="0" smtClean="0"/>
              <a:t>Problem:  How do we get into the classrooms?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content is most important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Earth Science is the poor relation w/t bio, physics, chemistry</a:t>
            </a:r>
          </a:p>
          <a:p>
            <a:pPr lvl="1"/>
            <a:r>
              <a:rPr lang="en-US" dirty="0" smtClean="0"/>
              <a:t>Ocean Science is the poor relation within ES</a:t>
            </a:r>
            <a:endParaRPr lang="en-US" dirty="0" smtClean="0"/>
          </a:p>
          <a:p>
            <a:pPr lvl="1"/>
            <a:endParaRPr lang="en-US" dirty="0" smtClean="0"/>
          </a:p>
          <a:p>
            <a:r>
              <a:rPr lang="en-US" dirty="0" smtClean="0"/>
              <a:t>Physics</a:t>
            </a:r>
            <a:endParaRPr lang="en-US" dirty="0" smtClean="0"/>
          </a:p>
          <a:p>
            <a:pPr lvl="1"/>
            <a:r>
              <a:rPr lang="en-US" dirty="0" smtClean="0"/>
              <a:t>Heat:  Laws of thermodynamics</a:t>
            </a:r>
          </a:p>
          <a:p>
            <a:pPr lvl="1"/>
            <a:r>
              <a:rPr lang="en-US" dirty="0" smtClean="0"/>
              <a:t>Optics:  Lenses,  mirrors</a:t>
            </a:r>
          </a:p>
          <a:p>
            <a:pPr lvl="1"/>
            <a:r>
              <a:rPr lang="en-US" dirty="0" smtClean="0"/>
              <a:t>Solid state:  transistors</a:t>
            </a:r>
          </a:p>
          <a:p>
            <a:r>
              <a:rPr lang="en-US" dirty="0" err="1" smtClean="0"/>
              <a:t>Nano</a:t>
            </a:r>
            <a:r>
              <a:rPr lang="en-US" dirty="0" smtClean="0"/>
              <a:t> sciences</a:t>
            </a:r>
          </a:p>
          <a:p>
            <a:r>
              <a:rPr lang="en-US" dirty="0" smtClean="0"/>
              <a:t>Engineering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opportunities</a:t>
            </a:r>
            <a:br>
              <a:rPr lang="en-US" dirty="0" smtClean="0"/>
            </a:br>
            <a:r>
              <a:rPr lang="en-US" dirty="0" smtClean="0"/>
              <a:t>“low hanging fruit”</a:t>
            </a:r>
            <a:endParaRPr lang="en-US" dirty="0"/>
          </a:p>
        </p:txBody>
      </p:sp>
      <p:sp>
        <p:nvSpPr>
          <p:cNvPr id="3" name="Content Placeholder 2"/>
          <p:cNvSpPr>
            <a:spLocks noGrp="1"/>
          </p:cNvSpPr>
          <p:nvPr>
            <p:ph idx="1"/>
          </p:nvPr>
        </p:nvSpPr>
        <p:spPr/>
        <p:txBody>
          <a:bodyPr/>
          <a:lstStyle/>
          <a:p>
            <a:r>
              <a:rPr lang="en-US" dirty="0" smtClean="0"/>
              <a:t>Just-in-time curriculum</a:t>
            </a:r>
          </a:p>
          <a:p>
            <a:r>
              <a:rPr lang="en-US" dirty="0" smtClean="0"/>
              <a:t>Relations to other disciplines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Just-in-time curriculum</a:t>
            </a:r>
            <a:endParaRPr lang="en-US" dirty="0"/>
          </a:p>
        </p:txBody>
      </p:sp>
      <p:sp>
        <p:nvSpPr>
          <p:cNvPr id="3" name="Content Placeholder 2"/>
          <p:cNvSpPr>
            <a:spLocks noGrp="1"/>
          </p:cNvSpPr>
          <p:nvPr>
            <p:ph idx="1"/>
          </p:nvPr>
        </p:nvSpPr>
        <p:spPr/>
        <p:txBody>
          <a:bodyPr/>
          <a:lstStyle/>
          <a:p>
            <a:r>
              <a:rPr lang="en-US" dirty="0" smtClean="0"/>
              <a:t>Tsunami</a:t>
            </a:r>
          </a:p>
          <a:p>
            <a:r>
              <a:rPr lang="en-US" dirty="0" smtClean="0"/>
              <a:t>Hurricane</a:t>
            </a:r>
          </a:p>
          <a:p>
            <a:r>
              <a:rPr lang="en-US" dirty="0" smtClean="0"/>
              <a:t>Flooding in </a:t>
            </a:r>
            <a:r>
              <a:rPr lang="en-US" dirty="0" err="1" smtClean="0"/>
              <a:t>Bangla</a:t>
            </a:r>
            <a:r>
              <a:rPr lang="en-US" dirty="0" smtClean="0"/>
              <a:t> </a:t>
            </a:r>
            <a:r>
              <a:rPr lang="en-US" dirty="0" err="1" smtClean="0"/>
              <a:t>Desh</a:t>
            </a:r>
            <a:endParaRPr lang="en-US" dirty="0"/>
          </a:p>
          <a:p>
            <a:r>
              <a:rPr lang="en-US" dirty="0" smtClean="0"/>
              <a:t>Oil spills</a:t>
            </a:r>
          </a:p>
          <a:p>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Just-in-time curriculum</a:t>
            </a:r>
            <a:endParaRPr lang="en-US" dirty="0"/>
          </a:p>
        </p:txBody>
      </p:sp>
      <p:sp>
        <p:nvSpPr>
          <p:cNvPr id="3" name="Content Placeholder 2"/>
          <p:cNvSpPr>
            <a:spLocks noGrp="1"/>
          </p:cNvSpPr>
          <p:nvPr>
            <p:ph idx="1"/>
          </p:nvPr>
        </p:nvSpPr>
        <p:spPr/>
        <p:txBody>
          <a:bodyPr/>
          <a:lstStyle/>
          <a:p>
            <a:r>
              <a:rPr lang="en-US" dirty="0" smtClean="0"/>
              <a:t>Can you link the content to science</a:t>
            </a:r>
          </a:p>
          <a:p>
            <a:pPr lvl="1"/>
            <a:r>
              <a:rPr lang="en-US" dirty="0" smtClean="0"/>
              <a:t>That has been taught</a:t>
            </a:r>
          </a:p>
          <a:p>
            <a:pPr lvl="1"/>
            <a:r>
              <a:rPr lang="en-US" dirty="0" smtClean="0"/>
              <a:t>That will be taught</a:t>
            </a:r>
          </a:p>
          <a:p>
            <a:pPr lvl="1"/>
            <a:endParaRPr lang="en-US" dirty="0"/>
          </a:p>
          <a:p>
            <a:pPr lvl="1"/>
            <a:endParaRPr lang="en-US" dirty="0" smtClean="0"/>
          </a:p>
          <a:p>
            <a:pPr lvl="1"/>
            <a:endParaRPr lang="en-US" dirty="0"/>
          </a:p>
        </p:txBody>
      </p:sp>
      <p:sp>
        <p:nvSpPr>
          <p:cNvPr id="6" name="Oval 5"/>
          <p:cNvSpPr/>
          <p:nvPr/>
        </p:nvSpPr>
        <p:spPr>
          <a:xfrm>
            <a:off x="3886200" y="3733800"/>
            <a:ext cx="1371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62200" y="3733800"/>
            <a:ext cx="2209800" cy="1371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for content</a:t>
            </a:r>
            <a:endParaRPr lang="en-US" dirty="0"/>
          </a:p>
        </p:txBody>
      </p:sp>
      <p:sp>
        <p:nvSpPr>
          <p:cNvPr id="3" name="Content Placeholder 2"/>
          <p:cNvSpPr>
            <a:spLocks noGrp="1"/>
          </p:cNvSpPr>
          <p:nvPr>
            <p:ph idx="1"/>
          </p:nvPr>
        </p:nvSpPr>
        <p:spPr/>
        <p:txBody>
          <a:bodyPr>
            <a:normAutofit/>
          </a:bodyPr>
          <a:lstStyle/>
          <a:p>
            <a:r>
              <a:rPr lang="en-US" dirty="0" smtClean="0"/>
              <a:t>Elementary school</a:t>
            </a:r>
          </a:p>
          <a:p>
            <a:pPr lvl="1"/>
            <a:r>
              <a:rPr lang="en-US" dirty="0" smtClean="0"/>
              <a:t>Can we get more than ½ hour of science per week</a:t>
            </a:r>
          </a:p>
          <a:p>
            <a:r>
              <a:rPr lang="en-US" dirty="0" smtClean="0"/>
              <a:t>Middle school and high school</a:t>
            </a:r>
            <a:endParaRPr lang="en-US" dirty="0"/>
          </a:p>
          <a:p>
            <a:pPr lvl="1"/>
            <a:r>
              <a:rPr lang="en-US" dirty="0" smtClean="0"/>
              <a:t>Three week unit</a:t>
            </a:r>
          </a:p>
          <a:p>
            <a:pPr lvl="2"/>
            <a:r>
              <a:rPr lang="en-US" dirty="0" smtClean="0"/>
              <a:t>@ 40 minutes/day = 600 minutes</a:t>
            </a:r>
          </a:p>
          <a:p>
            <a:pPr lvl="2"/>
            <a:r>
              <a:rPr lang="en-US" dirty="0" smtClean="0"/>
              <a:t>Not going to happen</a:t>
            </a:r>
          </a:p>
          <a:p>
            <a:pPr lvl="1"/>
            <a:r>
              <a:rPr lang="en-US" dirty="0" smtClean="0"/>
              <a:t>Once a week </a:t>
            </a:r>
          </a:p>
          <a:p>
            <a:pPr lvl="2"/>
            <a:r>
              <a:rPr lang="en-US" dirty="0" smtClean="0"/>
              <a:t>@15 minutes/week for 40 weeks = 600 minutes</a:t>
            </a:r>
          </a:p>
          <a:p>
            <a:pPr lvl="2"/>
            <a:r>
              <a:rPr lang="en-US" dirty="0" smtClean="0"/>
              <a:t>Possible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 to other disciplines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Waves</a:t>
            </a:r>
            <a:r>
              <a:rPr lang="en-US" dirty="0"/>
              <a:t> </a:t>
            </a:r>
          </a:p>
          <a:p>
            <a:pPr lvl="1"/>
            <a:r>
              <a:rPr lang="en-US" dirty="0"/>
              <a:t>Biology:</a:t>
            </a:r>
          </a:p>
          <a:p>
            <a:pPr lvl="1"/>
            <a:r>
              <a:rPr lang="en-US" dirty="0"/>
              <a:t>Chemistry:</a:t>
            </a:r>
          </a:p>
          <a:p>
            <a:pPr lvl="1"/>
            <a:r>
              <a:rPr lang="en-US" dirty="0"/>
              <a:t>Earth Science:  Water waves play an important role is shaping land masses.  Like all waves, water waves carry energy.  The energy can be used to break up rocks, move sand around, and redefine the contours of beaches and inlets.</a:t>
            </a:r>
          </a:p>
          <a:p>
            <a:pPr lvl="1">
              <a:buNone/>
            </a:pPr>
            <a:r>
              <a:rPr lang="en-US" dirty="0"/>
              <a:t> </a:t>
            </a:r>
          </a:p>
          <a:p>
            <a:r>
              <a:rPr lang="en-US" dirty="0"/>
              <a:t>Vibrating </a:t>
            </a:r>
            <a:r>
              <a:rPr lang="en-US" dirty="0" smtClean="0"/>
              <a:t>Strings</a:t>
            </a:r>
            <a:endParaRPr lang="en-US" dirty="0"/>
          </a:p>
          <a:p>
            <a:pPr lvl="1"/>
            <a:r>
              <a:rPr lang="en-US" dirty="0"/>
              <a:t>Biology:</a:t>
            </a:r>
          </a:p>
          <a:p>
            <a:pPr lvl="1"/>
            <a:r>
              <a:rPr lang="en-US" dirty="0"/>
              <a:t>Chemistry:</a:t>
            </a:r>
          </a:p>
          <a:p>
            <a:pPr lvl="1"/>
            <a:r>
              <a:rPr lang="en-US" dirty="0"/>
              <a:t>Earth Science:  Standing waves  similar to those set up in vibrating strings can occur in the ground when the soil is saturated with water during an earthquake.  This phenomenon increases the destructive power of the earthquake</a:t>
            </a:r>
            <a:r>
              <a:rPr lang="en-US" dirty="0" smtClean="0"/>
              <a:t>.</a:t>
            </a:r>
          </a:p>
          <a:p>
            <a:pPr lvl="1"/>
            <a:endParaRPr lang="en-US" dirty="0"/>
          </a:p>
          <a:p>
            <a:r>
              <a:rPr lang="en-US" dirty="0" smtClean="0"/>
              <a:t>Math</a:t>
            </a:r>
          </a:p>
          <a:p>
            <a:pPr lvl="1"/>
            <a:r>
              <a:rPr lang="en-US" dirty="0" smtClean="0"/>
              <a:t>Globe – statistics – ocean: </a:t>
            </a:r>
            <a:r>
              <a:rPr lang="en-US" smtClean="0"/>
              <a:t>LHS curriculum</a:t>
            </a:r>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Science Education Standards</a:t>
            </a:r>
            <a:endParaRPr lang="en-US" dirty="0"/>
          </a:p>
        </p:txBody>
      </p:sp>
      <p:sp>
        <p:nvSpPr>
          <p:cNvPr id="3" name="Content Placeholder 2"/>
          <p:cNvSpPr>
            <a:spLocks noGrp="1"/>
          </p:cNvSpPr>
          <p:nvPr>
            <p:ph idx="1"/>
          </p:nvPr>
        </p:nvSpPr>
        <p:spPr/>
        <p:txBody>
          <a:bodyPr>
            <a:normAutofit fontScale="70000" lnSpcReduction="20000"/>
          </a:bodyPr>
          <a:lstStyle/>
          <a:p>
            <a:r>
              <a:rPr lang="en-US" dirty="0"/>
              <a:t>On </a:t>
            </a:r>
            <a:r>
              <a:rPr lang="en-US" u="sng" dirty="0">
                <a:hlinkClick r:id="rId3"/>
              </a:rPr>
              <a:t>PAGE </a:t>
            </a:r>
            <a:r>
              <a:rPr lang="en-US" b="1" u="sng" dirty="0">
                <a:hlinkClick r:id="rId3"/>
              </a:rPr>
              <a:t>159</a:t>
            </a:r>
            <a:r>
              <a:rPr lang="en-US" dirty="0"/>
              <a:t> ..., chemical, and biological processes act within and among the four components on a wide range of time scales to change continuously earth's crust, </a:t>
            </a:r>
            <a:r>
              <a:rPr lang="en-US" b="1" dirty="0"/>
              <a:t>ocean</a:t>
            </a:r>
            <a:r>
              <a:rPr lang="en-US" dirty="0"/>
              <a:t>s, atmosphere, and living organisms. Students can investigate the water and rock cycles as introductory examples of geophysical and geochemical cycles.... </a:t>
            </a:r>
          </a:p>
          <a:p>
            <a:r>
              <a:rPr lang="en-US" dirty="0"/>
              <a:t>On </a:t>
            </a:r>
            <a:r>
              <a:rPr lang="en-US" u="sng" dirty="0">
                <a:hlinkClick r:id="rId3"/>
              </a:rPr>
              <a:t>PAGE </a:t>
            </a:r>
            <a:r>
              <a:rPr lang="en-US" b="1" u="sng" dirty="0">
                <a:hlinkClick r:id="rId3"/>
              </a:rPr>
              <a:t>159</a:t>
            </a:r>
            <a:r>
              <a:rPr lang="en-US" dirty="0"/>
              <a:t> ... plates that move without deforming, except at boundaries where they collide. Those plates range in thickness from a few to more than 100 kilometers. </a:t>
            </a:r>
            <a:r>
              <a:rPr lang="en-US" b="1" dirty="0"/>
              <a:t>Ocean</a:t>
            </a:r>
            <a:r>
              <a:rPr lang="en-US" dirty="0"/>
              <a:t> floors are the tops of thin </a:t>
            </a:r>
            <a:r>
              <a:rPr lang="en-US" b="1" dirty="0"/>
              <a:t>ocean</a:t>
            </a:r>
            <a:r>
              <a:rPr lang="en-US" dirty="0"/>
              <a:t>ic plates that spread outward from </a:t>
            </a:r>
            <a:r>
              <a:rPr lang="en-US" dirty="0" err="1"/>
              <a:t>mid</a:t>
            </a:r>
            <a:r>
              <a:rPr lang="en-US" b="1" dirty="0" err="1"/>
              <a:t>ocean</a:t>
            </a:r>
            <a:r>
              <a:rPr lang="en-US" dirty="0"/>
              <a:t> rift zones; land surfaces are the tops of thicker, less-dense ... </a:t>
            </a:r>
          </a:p>
          <a:p>
            <a:r>
              <a:rPr lang="en-US" dirty="0"/>
              <a:t>At the top of </a:t>
            </a:r>
            <a:r>
              <a:rPr lang="en-US" u="sng" dirty="0">
                <a:hlinkClick r:id="rId4"/>
              </a:rPr>
              <a:t>PAGE </a:t>
            </a:r>
            <a:r>
              <a:rPr lang="en-US" b="1" u="sng" dirty="0">
                <a:hlinkClick r:id="rId4"/>
              </a:rPr>
              <a:t>160</a:t>
            </a:r>
            <a:r>
              <a:rPr lang="en-US" dirty="0"/>
              <a:t> ... </a:t>
            </a:r>
            <a:r>
              <a:rPr lang="en-US" dirty="0" err="1"/>
              <a:t>Lithospheric</a:t>
            </a:r>
            <a:r>
              <a:rPr lang="en-US" dirty="0"/>
              <a:t> plates on the scales of continents and </a:t>
            </a:r>
            <a:r>
              <a:rPr lang="en-US" b="1" dirty="0"/>
              <a:t>ocean</a:t>
            </a:r>
            <a:r>
              <a:rPr lang="en-US" dirty="0"/>
              <a:t>s constantly move at rates of centimeters per year in response to movements in the mantle. Major geological events, such as earthquakes, volcanic ...</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Reform	</a:t>
            </a:r>
          </a:p>
        </p:txBody>
      </p:sp>
      <p:sp>
        <p:nvSpPr>
          <p:cNvPr id="46083" name="Rectangle 3"/>
          <p:cNvSpPr>
            <a:spLocks noGrp="1" noChangeArrowheads="1"/>
          </p:cNvSpPr>
          <p:nvPr>
            <p:ph type="body" idx="1"/>
          </p:nvPr>
        </p:nvSpPr>
        <p:spPr/>
        <p:txBody>
          <a:bodyPr/>
          <a:lstStyle/>
          <a:p>
            <a:pPr>
              <a:buFontTx/>
              <a:buNone/>
            </a:pPr>
            <a:r>
              <a:rPr lang="en-US"/>
              <a:t>“Reform, reform, don’t speak to me of reform.  We have enough problems already.”</a:t>
            </a:r>
          </a:p>
          <a:p>
            <a:pPr>
              <a:buFontTx/>
              <a:buNone/>
            </a:pPr>
            <a:r>
              <a:rPr lang="en-US"/>
              <a:t>			- Lord Thomas Macaulay</a:t>
            </a:r>
          </a:p>
          <a:p>
            <a:pPr>
              <a:buFontTx/>
              <a:buNone/>
            </a:pPr>
            <a:r>
              <a:rPr lang="en-US"/>
              <a:t>			    (19</a:t>
            </a:r>
            <a:r>
              <a:rPr lang="en-US" baseline="30000"/>
              <a:t>th</a:t>
            </a:r>
            <a:r>
              <a:rPr lang="en-US"/>
              <a:t> century British politician)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Science Education Standards</a:t>
            </a:r>
            <a:endParaRPr lang="en-US" dirty="0"/>
          </a:p>
        </p:txBody>
      </p:sp>
      <p:sp>
        <p:nvSpPr>
          <p:cNvPr id="3" name="Content Placeholder 2"/>
          <p:cNvSpPr>
            <a:spLocks noGrp="1"/>
          </p:cNvSpPr>
          <p:nvPr>
            <p:ph idx="1"/>
          </p:nvPr>
        </p:nvSpPr>
        <p:spPr/>
        <p:txBody>
          <a:bodyPr>
            <a:normAutofit fontScale="77500" lnSpcReduction="20000"/>
          </a:bodyPr>
          <a:lstStyle/>
          <a:p>
            <a:r>
              <a:rPr lang="en-US" dirty="0"/>
              <a:t> On </a:t>
            </a:r>
            <a:r>
              <a:rPr lang="en-US" u="sng" dirty="0">
                <a:hlinkClick r:id="rId3"/>
              </a:rPr>
              <a:t>PAGE </a:t>
            </a:r>
            <a:r>
              <a:rPr lang="en-US" b="1" u="sng" dirty="0">
                <a:hlinkClick r:id="rId3"/>
              </a:rPr>
              <a:t>160</a:t>
            </a:r>
            <a:r>
              <a:rPr lang="en-US" dirty="0"/>
              <a:t> ... Water, which covers the majority of the earth's surface, circulates through the crust, </a:t>
            </a:r>
            <a:r>
              <a:rPr lang="en-US" b="1" dirty="0"/>
              <a:t>ocean</a:t>
            </a:r>
            <a:r>
              <a:rPr lang="en-US" dirty="0"/>
              <a:t>s, and atmosphere in what is known as the "water cycle." Water evaporates from the earth's surface, rises and cools as it moves to higher elevations, ... as rain or snow, and falls to the surface where it collects in lakes, </a:t>
            </a:r>
            <a:r>
              <a:rPr lang="en-US" b="1" dirty="0"/>
              <a:t>ocean</a:t>
            </a:r>
            <a:r>
              <a:rPr lang="en-US" dirty="0"/>
              <a:t>s, soil, and in rocks underground.... </a:t>
            </a:r>
          </a:p>
          <a:p>
            <a:r>
              <a:rPr lang="en-US" dirty="0"/>
              <a:t>On </a:t>
            </a:r>
            <a:r>
              <a:rPr lang="en-US" u="sng" dirty="0">
                <a:hlinkClick r:id="rId3"/>
              </a:rPr>
              <a:t>PAGE </a:t>
            </a:r>
            <a:r>
              <a:rPr lang="en-US" b="1" u="sng" dirty="0">
                <a:hlinkClick r:id="rId3"/>
              </a:rPr>
              <a:t>160</a:t>
            </a:r>
            <a:r>
              <a:rPr lang="en-US" dirty="0"/>
              <a:t> ... Water is a solvent. As it passes through the water cycle it dissolves minerals and gases and carries them to the </a:t>
            </a:r>
            <a:r>
              <a:rPr lang="en-US" b="1" dirty="0"/>
              <a:t>ocean</a:t>
            </a:r>
            <a:r>
              <a:rPr lang="en-US" dirty="0"/>
              <a:t>s.... </a:t>
            </a:r>
          </a:p>
          <a:p>
            <a:r>
              <a:rPr lang="en-US" dirty="0"/>
              <a:t>On </a:t>
            </a:r>
            <a:r>
              <a:rPr lang="en-US" u="sng" dirty="0">
                <a:hlinkClick r:id="rId3"/>
              </a:rPr>
              <a:t>PAGE </a:t>
            </a:r>
            <a:r>
              <a:rPr lang="en-US" b="1" u="sng" dirty="0">
                <a:hlinkClick r:id="rId3"/>
              </a:rPr>
              <a:t>160</a:t>
            </a:r>
            <a:r>
              <a:rPr lang="en-US" dirty="0"/>
              <a:t> ... Global patterns of atmospheric movement influence local weather. </a:t>
            </a:r>
            <a:r>
              <a:rPr lang="en-US" b="1" dirty="0"/>
              <a:t>Ocean</a:t>
            </a:r>
            <a:r>
              <a:rPr lang="en-US" dirty="0"/>
              <a:t>s have a major effect on climate, because water in the </a:t>
            </a:r>
            <a:r>
              <a:rPr lang="en-US" b="1" dirty="0"/>
              <a:t>ocean</a:t>
            </a:r>
            <a:r>
              <a:rPr lang="en-US" dirty="0"/>
              <a:t>s holds a large amount of heat....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Science Education Standards</a:t>
            </a:r>
            <a:endParaRPr lang="en-US" dirty="0"/>
          </a:p>
        </p:txBody>
      </p:sp>
      <p:sp>
        <p:nvSpPr>
          <p:cNvPr id="3" name="Content Placeholder 2"/>
          <p:cNvSpPr>
            <a:spLocks noGrp="1"/>
          </p:cNvSpPr>
          <p:nvPr>
            <p:ph idx="1"/>
          </p:nvPr>
        </p:nvSpPr>
        <p:spPr/>
        <p:txBody>
          <a:bodyPr>
            <a:normAutofit fontScale="70000" lnSpcReduction="20000"/>
          </a:bodyPr>
          <a:lstStyle/>
          <a:p>
            <a:r>
              <a:rPr lang="en-US" dirty="0"/>
              <a:t>At the top of </a:t>
            </a:r>
            <a:r>
              <a:rPr lang="en-US" u="sng" dirty="0">
                <a:hlinkClick r:id="rId3"/>
              </a:rPr>
              <a:t>PAGE </a:t>
            </a:r>
            <a:r>
              <a:rPr lang="en-US" b="1" u="sng" dirty="0">
                <a:hlinkClick r:id="rId3"/>
              </a:rPr>
              <a:t>161</a:t>
            </a:r>
            <a:r>
              <a:rPr lang="en-US" dirty="0"/>
              <a:t> ... The sun is the major source of energy for phenomena on the earth's surface, such as growth of plants, winds, </a:t>
            </a:r>
            <a:r>
              <a:rPr lang="en-US" b="1" dirty="0"/>
              <a:t>ocean</a:t>
            </a:r>
            <a:r>
              <a:rPr lang="en-US" dirty="0"/>
              <a:t> currents, and the water cycle. Seasons result from variations in the amount of the sun's energy hitting the surface, due to the tilt of the earth's ... </a:t>
            </a:r>
          </a:p>
          <a:p>
            <a:r>
              <a:rPr lang="en-US" dirty="0"/>
              <a:t>At the bottom of </a:t>
            </a:r>
            <a:r>
              <a:rPr lang="en-US" u="sng" dirty="0">
                <a:hlinkClick r:id="rId4"/>
              </a:rPr>
              <a:t>PAGE </a:t>
            </a:r>
            <a:r>
              <a:rPr lang="en-US" b="1" u="sng" dirty="0">
                <a:hlinkClick r:id="rId4"/>
              </a:rPr>
              <a:t>167</a:t>
            </a:r>
            <a:r>
              <a:rPr lang="en-US" dirty="0"/>
              <a:t> ... students in grades 5-8 have some awareness of global issues, teachers should challenge misconceptions, such as anything natural is not a pollutant, </a:t>
            </a:r>
            <a:r>
              <a:rPr lang="en-US" b="1" dirty="0"/>
              <a:t>ocean</a:t>
            </a:r>
            <a:r>
              <a:rPr lang="en-US" dirty="0"/>
              <a:t>s are limitless resources, and humans are indestructible as a species.... </a:t>
            </a:r>
          </a:p>
          <a:p>
            <a:r>
              <a:rPr lang="en-US" dirty="0"/>
              <a:t>At the bottom of </a:t>
            </a:r>
            <a:r>
              <a:rPr lang="en-US" u="sng" dirty="0">
                <a:hlinkClick r:id="rId4"/>
              </a:rPr>
              <a:t>PAGE </a:t>
            </a:r>
            <a:r>
              <a:rPr lang="en-US" b="1" u="sng" dirty="0">
                <a:hlinkClick r:id="rId4"/>
              </a:rPr>
              <a:t>167</a:t>
            </a:r>
            <a:r>
              <a:rPr lang="en-US" dirty="0"/>
              <a:t> ... rain or global ozone depletion. However, teachers should challenge several important misconceptions, such as anything natural is not a pollutant, </a:t>
            </a:r>
            <a:r>
              <a:rPr lang="en-US" b="1" dirty="0"/>
              <a:t>ocean</a:t>
            </a:r>
            <a:r>
              <a:rPr lang="en-US" dirty="0"/>
              <a:t>s are limitless resources, and humans are indestructible as a species....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Science Education Standards</a:t>
            </a:r>
            <a:endParaRPr lang="en-US" dirty="0"/>
          </a:p>
        </p:txBody>
      </p:sp>
      <p:sp>
        <p:nvSpPr>
          <p:cNvPr id="3" name="Content Placeholder 2"/>
          <p:cNvSpPr>
            <a:spLocks noGrp="1"/>
          </p:cNvSpPr>
          <p:nvPr>
            <p:ph idx="1"/>
          </p:nvPr>
        </p:nvSpPr>
        <p:spPr/>
        <p:txBody>
          <a:bodyPr/>
          <a:lstStyle/>
          <a:p>
            <a:r>
              <a:rPr lang="en-US" dirty="0"/>
              <a:t>On </a:t>
            </a:r>
            <a:r>
              <a:rPr lang="en-US" u="sng" dirty="0">
                <a:hlinkClick r:id="rId3"/>
              </a:rPr>
              <a:t>PAGE </a:t>
            </a:r>
            <a:r>
              <a:rPr lang="en-US" b="1" u="sng" dirty="0">
                <a:hlinkClick r:id="rId3"/>
              </a:rPr>
              <a:t>189</a:t>
            </a:r>
            <a:r>
              <a:rPr lang="en-US" dirty="0"/>
              <a:t> ... Heating of earth's surface and atmosphere by the sun drives convection within the atmosphere and </a:t>
            </a:r>
            <a:r>
              <a:rPr lang="en-US" b="1" dirty="0"/>
              <a:t>ocean</a:t>
            </a:r>
            <a:r>
              <a:rPr lang="en-US" dirty="0"/>
              <a:t>s, producing winds and </a:t>
            </a:r>
            <a:r>
              <a:rPr lang="en-US" b="1" dirty="0"/>
              <a:t>ocean</a:t>
            </a:r>
            <a:r>
              <a:rPr lang="en-US" dirty="0"/>
              <a:t> currents.... </a:t>
            </a:r>
          </a:p>
          <a:p>
            <a:r>
              <a:rPr lang="en-US" dirty="0"/>
              <a:t>On </a:t>
            </a:r>
            <a:r>
              <a:rPr lang="en-US" u="sng" dirty="0">
                <a:hlinkClick r:id="rId3"/>
              </a:rPr>
              <a:t>PAGE </a:t>
            </a:r>
            <a:r>
              <a:rPr lang="en-US" b="1" u="sng" dirty="0">
                <a:hlinkClick r:id="rId3"/>
              </a:rPr>
              <a:t>189</a:t>
            </a:r>
            <a:r>
              <a:rPr lang="en-US" dirty="0"/>
              <a:t> ... is influenced by dynamic processes such as cloud cover and the earth's rotation, and static conditions such as the position of mountain ranges and </a:t>
            </a:r>
            <a:r>
              <a:rPr lang="en-US" b="1" dirty="0"/>
              <a:t>ocean</a:t>
            </a:r>
            <a:r>
              <a:rPr lang="en-US" dirty="0"/>
              <a:t>s....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Consistent with Ocean Literacy</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3564293" y="1600200"/>
            <a:ext cx="2015413"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Consistent with Scope and Sequence</a:t>
            </a:r>
            <a:endParaRPr lang="en-US" dirty="0"/>
          </a:p>
        </p:txBody>
      </p:sp>
      <p:sp>
        <p:nvSpPr>
          <p:cNvPr id="3" name="Content Placeholder 2"/>
          <p:cNvSpPr>
            <a:spLocks noGrp="1"/>
          </p:cNvSpPr>
          <p:nvPr>
            <p:ph idx="1"/>
          </p:nvPr>
        </p:nvSpPr>
        <p:spPr/>
        <p:txBody>
          <a:bodyPr>
            <a:normAutofit fontScale="85000" lnSpcReduction="10000"/>
          </a:bodyPr>
          <a:lstStyle/>
          <a:p>
            <a:r>
              <a:rPr lang="en-US" dirty="0"/>
              <a:t>Introduction to Conceptual Flow Diagrams: Ocean Literacy Scope and Sequence</a:t>
            </a:r>
          </a:p>
          <a:p>
            <a:r>
              <a:rPr lang="en-US" dirty="0"/>
              <a:t>The Ocean Literacy Scope and Sequence is comprised of 28 conceptual flow diagrams (hereafter referred to as flows). There is one flow for each principle for each grade band (K-2, 3-5, 6-8, and 9-12). Each flow represents one possible way of breaking down and organizing the major concepts and supporting ideas for each principle for a grade band. They can be used as a suggested instructional sequence, organizer of ideas, and/or indicator of learning progression.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1186</TotalTime>
  <Words>1305</Words>
  <Application>Microsoft Office PowerPoint</Application>
  <PresentationFormat>On-screen Show (4:3)</PresentationFormat>
  <Paragraphs>306</Paragraphs>
  <Slides>40</Slides>
  <Notes>38</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Future Directions for  Formal Science Education</vt:lpstr>
      <vt:lpstr>Perspectives from an Outsider/Insider</vt:lpstr>
      <vt:lpstr>Where is the Ocean Science?</vt:lpstr>
      <vt:lpstr>National Science Education Standards</vt:lpstr>
      <vt:lpstr>National Science Education Standards</vt:lpstr>
      <vt:lpstr>National Science Education Standards</vt:lpstr>
      <vt:lpstr>National Science Education Standards</vt:lpstr>
      <vt:lpstr>Consistent with Ocean Literacy</vt:lpstr>
      <vt:lpstr>Consistent with Scope and Sequence</vt:lpstr>
      <vt:lpstr>From Frameworks to Classroom </vt:lpstr>
      <vt:lpstr>Slide 11</vt:lpstr>
      <vt:lpstr>Quality teaching</vt:lpstr>
      <vt:lpstr>Quality teaching Do we agree on what it looks like? </vt:lpstr>
      <vt:lpstr>Quality teaching Do we agree on what it looks like?</vt:lpstr>
      <vt:lpstr>7E instructional model</vt:lpstr>
      <vt:lpstr>Quality teaching Do we agree on what it looks like?</vt:lpstr>
      <vt:lpstr>4Q Assessment model </vt:lpstr>
      <vt:lpstr>Quality teaching Do we agree on what it looks like?</vt:lpstr>
      <vt:lpstr>Curriculum Design Model </vt:lpstr>
      <vt:lpstr>Slide 20</vt:lpstr>
      <vt:lpstr>Slide 21</vt:lpstr>
      <vt:lpstr>Quality teaching Do we agree on what it looks like?</vt:lpstr>
      <vt:lpstr>Professional Development for Active Physics</vt:lpstr>
      <vt:lpstr>Professional Development for Active Physics</vt:lpstr>
      <vt:lpstr>The complexity of teaching</vt:lpstr>
      <vt:lpstr>The complexity of teaching</vt:lpstr>
      <vt:lpstr>The complexity of teaching</vt:lpstr>
      <vt:lpstr>How do we make sense of the complexity w/t pd</vt:lpstr>
      <vt:lpstr>Our Basic Premise</vt:lpstr>
      <vt:lpstr>And what are their needs</vt:lpstr>
      <vt:lpstr>Beliefs and Practice</vt:lpstr>
      <vt:lpstr>Slide 32</vt:lpstr>
      <vt:lpstr>Our Assumptions</vt:lpstr>
      <vt:lpstr>My content is most important</vt:lpstr>
      <vt:lpstr>Two opportunities “low hanging fruit”</vt:lpstr>
      <vt:lpstr>Just-in-time curriculum</vt:lpstr>
      <vt:lpstr>Just-in-time curriculum</vt:lpstr>
      <vt:lpstr>Time for content</vt:lpstr>
      <vt:lpstr>Relations to other disciplines</vt:lpstr>
      <vt:lpstr>Reform </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Arthur Eisenkraft</dc:creator>
  <cp:lastModifiedBy>Arthur.Eisenkraft</cp:lastModifiedBy>
  <cp:revision>32</cp:revision>
  <dcterms:created xsi:type="dcterms:W3CDTF">2011-05-01T00:14:23Z</dcterms:created>
  <dcterms:modified xsi:type="dcterms:W3CDTF">2011-05-04T17:58:18Z</dcterms:modified>
</cp:coreProperties>
</file>